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83" r:id="rId2"/>
  </p:sldMasterIdLst>
  <p:notesMasterIdLst>
    <p:notesMasterId r:id="rId31"/>
  </p:notesMasterIdLst>
  <p:sldIdLst>
    <p:sldId id="286" r:id="rId3"/>
    <p:sldId id="257" r:id="rId4"/>
    <p:sldId id="265" r:id="rId5"/>
    <p:sldId id="258" r:id="rId6"/>
    <p:sldId id="259" r:id="rId7"/>
    <p:sldId id="260" r:id="rId8"/>
    <p:sldId id="261" r:id="rId9"/>
    <p:sldId id="262" r:id="rId10"/>
    <p:sldId id="267" r:id="rId11"/>
    <p:sldId id="264" r:id="rId12"/>
    <p:sldId id="263" r:id="rId13"/>
    <p:sldId id="268" r:id="rId14"/>
    <p:sldId id="269" r:id="rId15"/>
    <p:sldId id="271" r:id="rId16"/>
    <p:sldId id="272" r:id="rId17"/>
    <p:sldId id="273" r:id="rId18"/>
    <p:sldId id="274" r:id="rId19"/>
    <p:sldId id="278" r:id="rId20"/>
    <p:sldId id="275" r:id="rId21"/>
    <p:sldId id="276" r:id="rId22"/>
    <p:sldId id="277" r:id="rId23"/>
    <p:sldId id="279" r:id="rId24"/>
    <p:sldId id="281" r:id="rId25"/>
    <p:sldId id="282" r:id="rId26"/>
    <p:sldId id="285" r:id="rId27"/>
    <p:sldId id="283" r:id="rId28"/>
    <p:sldId id="287"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2073" autoAdjust="0"/>
  </p:normalViewPr>
  <p:slideViewPr>
    <p:cSldViewPr snapToGrid="0" showGuides="1">
      <p:cViewPr varScale="1">
        <p:scale>
          <a:sx n="49" d="100"/>
          <a:sy n="49" d="100"/>
        </p:scale>
        <p:origin x="1925" y="6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9E8E81-EDEC-474A-ACB6-1EB5A8A99894}" type="datetimeFigureOut">
              <a:rPr lang="en-US" smtClean="0"/>
              <a:t>4/9/2025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DDBC99-E585-47DD-8898-71E6D53BFA60}" type="slidenum">
              <a:rPr lang="en-US" smtClean="0"/>
              <a:t>‹#›</a:t>
            </a:fld>
            <a:endParaRPr lang="en-US"/>
          </a:p>
        </p:txBody>
      </p:sp>
    </p:spTree>
    <p:extLst>
      <p:ext uri="{BB962C8B-B14F-4D97-AF65-F5344CB8AC3E}">
        <p14:creationId xmlns:p14="http://schemas.microsoft.com/office/powerpoint/2010/main" val="3869862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1</a:t>
            </a:fld>
            <a:endParaRPr lang="en-US"/>
          </a:p>
        </p:txBody>
      </p:sp>
    </p:spTree>
    <p:extLst>
      <p:ext uri="{BB962C8B-B14F-4D97-AF65-F5344CB8AC3E}">
        <p14:creationId xmlns:p14="http://schemas.microsoft.com/office/powerpoint/2010/main" val="606089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b="0" i="0" dirty="0">
                <a:solidFill>
                  <a:srgbClr val="292929"/>
                </a:solidFill>
                <a:effectLst/>
                <a:latin typeface="source-serif-pro"/>
              </a:rPr>
              <a:t>Usabilidad</a:t>
            </a:r>
          </a:p>
          <a:p>
            <a:r>
              <a:rPr lang="es-CO" b="0" i="0" dirty="0">
                <a:solidFill>
                  <a:srgbClr val="292929"/>
                </a:solidFill>
                <a:effectLst/>
                <a:latin typeface="source-serif-pro"/>
              </a:rPr>
              <a:t>Grado en el que un producto o sistema puede ser utilizado por usuarios específicos para lograr objetivos específicos con eficacia, eficiencia y satisfacción en un contexto de uso específico. Esta característica se compone de las siguientes </a:t>
            </a:r>
            <a:r>
              <a:rPr lang="es-CO" b="0" i="0" dirty="0" err="1">
                <a:solidFill>
                  <a:srgbClr val="292929"/>
                </a:solidFill>
                <a:effectLst/>
                <a:latin typeface="source-serif-pro"/>
              </a:rPr>
              <a:t>subcaracterísticas</a:t>
            </a:r>
            <a:r>
              <a:rPr lang="es-CO" b="0" i="0" dirty="0">
                <a:solidFill>
                  <a:srgbClr val="292929"/>
                </a:solidFill>
                <a:effectLst/>
                <a:latin typeface="source-serif-pro"/>
              </a:rPr>
              <a:t>:</a:t>
            </a:r>
          </a:p>
          <a:p>
            <a:r>
              <a:rPr lang="es-CO" b="0" i="0" dirty="0">
                <a:solidFill>
                  <a:srgbClr val="292929"/>
                </a:solidFill>
                <a:effectLst/>
                <a:latin typeface="source-serif-pro"/>
              </a:rPr>
              <a:t>Reconocimiento de la idoneidad: Grado en el que los usuarios pueden reconocer si un producto o sistema es apropiado para sus necesidades.</a:t>
            </a:r>
          </a:p>
          <a:p>
            <a:r>
              <a:rPr lang="es-CO" b="0" i="0" dirty="0">
                <a:solidFill>
                  <a:srgbClr val="292929"/>
                </a:solidFill>
                <a:effectLst/>
                <a:latin typeface="source-serif-pro"/>
              </a:rPr>
              <a:t>Aprendizaje: Grado en el que un producto o sistema puede ser utilizado por usuarios específicos para lograr objetivos específicos de aprendizaje para usar el producto o sistema con eficacia, eficiencia, ausencia de riesgo y satisfacción en un contexto de uso específico.</a:t>
            </a:r>
          </a:p>
          <a:p>
            <a:r>
              <a:rPr lang="es-CO" b="0" i="0" dirty="0">
                <a:solidFill>
                  <a:srgbClr val="292929"/>
                </a:solidFill>
                <a:effectLst/>
                <a:latin typeface="source-serif-pro"/>
              </a:rPr>
              <a:t>Operabilidad: Grado en el que un producto o sistema tiene atributos que lo hacen fácil de operar y controlar.</a:t>
            </a:r>
          </a:p>
          <a:p>
            <a:r>
              <a:rPr lang="es-CO" b="0" i="0" dirty="0">
                <a:solidFill>
                  <a:srgbClr val="292929"/>
                </a:solidFill>
                <a:effectLst/>
                <a:latin typeface="source-serif-pro"/>
              </a:rPr>
              <a:t>Protección contra errores del usuario: Grado en el que un sistema protege a los usuarios contra errores.</a:t>
            </a:r>
          </a:p>
          <a:p>
            <a:r>
              <a:rPr lang="es-CO" b="0" i="0" dirty="0">
                <a:solidFill>
                  <a:srgbClr val="292929"/>
                </a:solidFill>
                <a:effectLst/>
                <a:latin typeface="source-serif-pro"/>
              </a:rPr>
              <a:t>Estética de la interfaz de usuario: Grado en el que una interfaz de usuario permite una interacción agradable y satisfactoria para el usuario.</a:t>
            </a:r>
          </a:p>
          <a:p>
            <a:r>
              <a:rPr lang="es-CO" b="0" i="0" dirty="0">
                <a:solidFill>
                  <a:srgbClr val="292929"/>
                </a:solidFill>
                <a:effectLst/>
                <a:latin typeface="source-serif-pro"/>
              </a:rPr>
              <a:t>Accesibilidad: Grado en el que un producto o sistema puede ser utilizado por personas con la más amplia gama de características y capacidades para lograr un objetivo específico en un contexto de uso específico.</a:t>
            </a:r>
          </a:p>
          <a:p>
            <a:endParaRPr lang="es-CO" b="0" i="0" dirty="0">
              <a:solidFill>
                <a:srgbClr val="292929"/>
              </a:solidFill>
              <a:effectLst/>
              <a:latin typeface="source-serif-pro"/>
            </a:endParaRPr>
          </a:p>
          <a:p>
            <a:r>
              <a:rPr lang="es-CO" b="0" i="0" dirty="0">
                <a:solidFill>
                  <a:srgbClr val="292929"/>
                </a:solidFill>
                <a:effectLst/>
                <a:latin typeface="source-serif-pro"/>
              </a:rPr>
              <a:t>https://iso25000.com/index.php/es/iso-25000-standards/iso-25010?start=3</a:t>
            </a:r>
          </a:p>
          <a:p>
            <a:endParaRPr lang="es-CO" b="0" i="0" dirty="0">
              <a:solidFill>
                <a:srgbClr val="292929"/>
              </a:solidFill>
              <a:effectLst/>
              <a:latin typeface="source-serif-pro"/>
            </a:endParaRPr>
          </a:p>
          <a:p>
            <a:r>
              <a:rPr lang="es-CO" b="0" i="0" dirty="0">
                <a:solidFill>
                  <a:srgbClr val="292929"/>
                </a:solidFill>
                <a:effectLst/>
                <a:latin typeface="source-serif-pro"/>
              </a:rPr>
              <a:t>La usabilidad es uno de los atributos más esenciales, ya que, a diferencia de otros atributos, los usuarios pueden ver directamente el funcionamiento de este atributo del sistema. Uno de los problemas críticos de la usabilidad es el exceso de interacción o el exceso de acciones necesarias para realizar una tarea. Las secuencias incorrectas de pasos en interfaces multietapa también constituyen un problema de usabilidad. Los elementos de datos y los controles pueden estar diseñados de forma diferente a los patrones aceptados de la experiencia del usuario, lo que también complica la interacción. Por ejemplo, si se desarrolla una aplicación para iOS, es importante seguir las directrices de Apple o las de Microsoft para aplicaciones de escritorio de Windows.</a:t>
            </a:r>
          </a:p>
          <a:p>
            <a:r>
              <a:rPr lang="es-CO" b="0" i="0" dirty="0">
                <a:solidFill>
                  <a:srgbClr val="292929"/>
                </a:solidFill>
                <a:effectLst/>
                <a:latin typeface="source-serif-pro"/>
              </a:rPr>
              <a:t>Algunos ejemplos de indicadores importantes para este atributo son:</a:t>
            </a:r>
          </a:p>
          <a:p>
            <a:r>
              <a:rPr lang="es-CO" b="0" i="0" dirty="0">
                <a:solidFill>
                  <a:srgbClr val="292929"/>
                </a:solidFill>
                <a:effectLst/>
                <a:latin typeface="source-serif-pro"/>
              </a:rPr>
              <a:t>Lista de dispositivos compatibles, versiones del sistema operativo, resoluciones de pantalla y navegadores y sus versiones.</a:t>
            </a:r>
          </a:p>
          <a:p>
            <a:r>
              <a:rPr lang="es-CO" b="0" i="0" dirty="0">
                <a:solidFill>
                  <a:srgbClr val="292929"/>
                </a:solidFill>
                <a:effectLst/>
                <a:latin typeface="source-serif-pro"/>
              </a:rPr>
              <a:t>Elementos que aceleran la interacción del usuario, como teclas de acceso rápido, listas de sugerencias, etc. Tiempo promedio que un usuario necesita para realizar acciones individuales.</a:t>
            </a:r>
          </a:p>
          <a:p>
            <a:r>
              <a:rPr lang="es-CO" b="0" i="0" dirty="0">
                <a:solidFill>
                  <a:srgbClr val="292929"/>
                </a:solidFill>
                <a:effectLst/>
                <a:latin typeface="source-serif-pro"/>
              </a:rPr>
              <a:t>Apoyo a la accesibilidad para personas con discapacidad.</a:t>
            </a:r>
          </a:p>
          <a:p>
            <a:endParaRPr lang="es-CO" b="0" i="0" dirty="0">
              <a:solidFill>
                <a:srgbClr val="292929"/>
              </a:solidFill>
              <a:effectLst/>
              <a:latin typeface="source-serif-pro"/>
            </a:endParaRPr>
          </a:p>
          <a:p>
            <a:r>
              <a:rPr lang="es-CO" b="0" i="0" dirty="0">
                <a:solidFill>
                  <a:srgbClr val="292929"/>
                </a:solidFill>
                <a:effectLst/>
                <a:latin typeface="source-serif-pro"/>
              </a:rPr>
              <a:t>https://medium.com/@nvashanin/quality-attributes-in-software-architecture-3844ea482732</a:t>
            </a:r>
          </a:p>
          <a:p>
            <a:endParaRPr lang="es-CO" b="0" i="0" dirty="0">
              <a:solidFill>
                <a:srgbClr val="292929"/>
              </a:solidFill>
              <a:effectLst/>
              <a:latin typeface="source-serif-pro"/>
            </a:endParaRPr>
          </a:p>
          <a:p>
            <a:r>
              <a:rPr lang="es-CO" b="0" i="0" dirty="0">
                <a:solidFill>
                  <a:srgbClr val="292929"/>
                </a:solidFill>
                <a:effectLst/>
                <a:latin typeface="source-serif-pro"/>
              </a:rPr>
              <a:t>#3) Usabilidad</a:t>
            </a:r>
          </a:p>
          <a:p>
            <a:r>
              <a:rPr lang="es-CO" b="0" i="0" dirty="0">
                <a:solidFill>
                  <a:srgbClr val="292929"/>
                </a:solidFill>
                <a:effectLst/>
                <a:latin typeface="source-serif-pro"/>
              </a:rPr>
              <a:t>Este atributo se refiere a la calidad de la experiencia del usuario final al interactuar con la aplicación o servicio. La usabilidad se centra en la efectividad, la eficiencia y la satisfacción general del usuario.</a:t>
            </a:r>
          </a:p>
          <a:p>
            <a:r>
              <a:rPr lang="es-CO" b="0" i="0" dirty="0">
                <a:solidFill>
                  <a:srgbClr val="292929"/>
                </a:solidFill>
                <a:effectLst/>
                <a:latin typeface="source-serif-pro"/>
              </a:rPr>
              <a:t>Este atributo ayuda a medir la facilidad de uso de cualquier aplicación o servicio de software (por ejemplo, registrar una nueva cuenta e iniciar sesión).</a:t>
            </a:r>
          </a:p>
          <a:p>
            <a:r>
              <a:rPr lang="es-CO" b="0" i="0" dirty="0">
                <a:solidFill>
                  <a:srgbClr val="292929"/>
                </a:solidFill>
                <a:effectLst/>
                <a:latin typeface="source-serif-pro"/>
              </a:rPr>
              <a:t>Algunos de los siguientes problemas pueden surgir si la usabilidad no se gestiona correctamente:</a:t>
            </a:r>
          </a:p>
          <a:p>
            <a:r>
              <a:rPr lang="es-CO" b="0" i="0" dirty="0">
                <a:solidFill>
                  <a:srgbClr val="292929"/>
                </a:solidFill>
                <a:effectLst/>
                <a:latin typeface="source-serif-pro"/>
              </a:rPr>
              <a:t>Proceso de registro complejo</a:t>
            </a:r>
          </a:p>
          <a:p>
            <a:r>
              <a:rPr lang="es-CO" b="0" i="0" dirty="0">
                <a:solidFill>
                  <a:srgbClr val="292929"/>
                </a:solidFill>
                <a:effectLst/>
                <a:latin typeface="source-serif-pro"/>
              </a:rPr>
              <a:t>Inconsistencia en la interfaz de usuario</a:t>
            </a:r>
          </a:p>
          <a:p>
            <a:r>
              <a:rPr lang="es-CO" b="0" i="0" dirty="0">
                <a:solidFill>
                  <a:srgbClr val="292929"/>
                </a:solidFill>
                <a:effectLst/>
                <a:latin typeface="source-serif-pro"/>
              </a:rPr>
              <a:t>Navegación poco clara y, en ocasiones, complicada</a:t>
            </a:r>
          </a:p>
          <a:p>
            <a:r>
              <a:rPr lang="es-CO" b="0" i="0" dirty="0">
                <a:solidFill>
                  <a:srgbClr val="292929"/>
                </a:solidFill>
                <a:effectLst/>
                <a:latin typeface="source-serif-pro"/>
              </a:rPr>
              <a:t>Mensajes de error poco intuitivos</a:t>
            </a:r>
          </a:p>
          <a:p>
            <a:r>
              <a:rPr lang="es-CO" b="0" i="0" dirty="0">
                <a:solidFill>
                  <a:srgbClr val="292929"/>
                </a:solidFill>
                <a:effectLst/>
                <a:latin typeface="source-serif-pro"/>
              </a:rPr>
              <a:t>A continuación, se enumeran los </a:t>
            </a:r>
            <a:r>
              <a:rPr lang="es-CO" b="0" i="0" dirty="0" err="1">
                <a:solidFill>
                  <a:srgbClr val="292929"/>
                </a:solidFill>
                <a:effectLst/>
                <a:latin typeface="source-serif-pro"/>
              </a:rPr>
              <a:t>subatributos</a:t>
            </a:r>
            <a:r>
              <a:rPr lang="es-CO" b="0" i="0" dirty="0">
                <a:solidFill>
                  <a:srgbClr val="292929"/>
                </a:solidFill>
                <a:effectLst/>
                <a:latin typeface="source-serif-pro"/>
              </a:rPr>
              <a:t> de usabilidad:</a:t>
            </a:r>
          </a:p>
          <a:p>
            <a:r>
              <a:rPr lang="es-CO" b="0" i="0" dirty="0">
                <a:solidFill>
                  <a:srgbClr val="292929"/>
                </a:solidFill>
                <a:effectLst/>
                <a:latin typeface="source-serif-pro"/>
              </a:rPr>
              <a:t>Diseño simple e intuitivo: Describe la capacidad del usuario para comprender fácilmente el diseño de la aplicación y navegar sin necesidad de razonamiento consciente. Facilidad de aprendizaje: Se refiere a la facilidad y velocidad con la que un usuario que nunca ha visto la interfaz de usuario puede ejecutar las tareas más básicas.</a:t>
            </a:r>
          </a:p>
          <a:p>
            <a:r>
              <a:rPr lang="es-CO" b="0" i="0" dirty="0">
                <a:solidFill>
                  <a:srgbClr val="292929"/>
                </a:solidFill>
                <a:effectLst/>
                <a:latin typeface="source-serif-pro"/>
              </a:rPr>
              <a:t>Eficiencia de uso: Se refiere a la rapidez con la que un usuario puede realizar tareas una vez que se familiariza con el sistema.</a:t>
            </a:r>
          </a:p>
          <a:p>
            <a:r>
              <a:rPr lang="es-CO" b="0" i="0" dirty="0" err="1">
                <a:solidFill>
                  <a:srgbClr val="292929"/>
                </a:solidFill>
                <a:effectLst/>
                <a:latin typeface="source-serif-pro"/>
              </a:rPr>
              <a:t>Memorabilidad</a:t>
            </a:r>
            <a:r>
              <a:rPr lang="es-CO" b="0" i="0" dirty="0">
                <a:solidFill>
                  <a:srgbClr val="292929"/>
                </a:solidFill>
                <a:effectLst/>
                <a:latin typeface="source-serif-pro"/>
              </a:rPr>
              <a:t>: Describe la eficacia con la que un usuario puede usar una aplicación (sitio web) después de un tiempo sin usarlo.</a:t>
            </a:r>
          </a:p>
          <a:p>
            <a:r>
              <a:rPr lang="es-CO" b="0" i="0" dirty="0">
                <a:solidFill>
                  <a:srgbClr val="292929"/>
                </a:solidFill>
                <a:effectLst/>
                <a:latin typeface="source-serif-pro"/>
              </a:rPr>
              <a:t>Frecuencia y gravedad de los errores: Se refiere a la frecuencia con la que los usuarios cometen errores al usar el sistema, la gravedad de los errores y cómo se recuperan de ellos.</a:t>
            </a:r>
          </a:p>
          <a:p>
            <a:r>
              <a:rPr lang="es-CO" b="0" i="0" dirty="0">
                <a:solidFill>
                  <a:srgbClr val="292929"/>
                </a:solidFill>
                <a:effectLst/>
                <a:latin typeface="source-serif-pro"/>
              </a:rPr>
              <a:t>Satisfacción subjetiva: Describe la aceptación del sistema por parte del usuario.</a:t>
            </a:r>
          </a:p>
          <a:p>
            <a:r>
              <a:rPr lang="es-CO" b="0" i="0" dirty="0">
                <a:solidFill>
                  <a:srgbClr val="292929"/>
                </a:solidFill>
                <a:effectLst/>
                <a:latin typeface="source-serif-pro"/>
              </a:rPr>
              <a:t>Ejemplo: Una aplicación web para científicos y estudiantes de investigación tenía todas las funciones necesarias; sin embargo, algunos submenús en una o más páginas estaban ocultos (por ejemplo, solo se veían después de hacer clic en el botón de puntos suspensivos). Como resultado, a los usuarios les costaba entender cómo empezar a usar esas funciones. Posible comprobación: En la medida de lo posible, el diseño de la interfaz de usuario debe ser simple, intuitivo y desde la perspectiva del usuario final. Se deben realizar suficientes pruebas de usabilidad.</a:t>
            </a:r>
          </a:p>
          <a:p>
            <a:endParaRPr lang="es-CO" b="0" i="0" dirty="0">
              <a:solidFill>
                <a:srgbClr val="292929"/>
              </a:solidFill>
              <a:effectLst/>
              <a:latin typeface="source-serif-pro"/>
            </a:endParaRPr>
          </a:p>
          <a:p>
            <a:r>
              <a:rPr lang="es-CO" b="0" i="0" dirty="0">
                <a:solidFill>
                  <a:srgbClr val="292929"/>
                </a:solidFill>
                <a:effectLst/>
                <a:latin typeface="source-serif-pro"/>
              </a:rPr>
              <a:t>https://www.softwaretestinghelp.com/what-are-the-quality-attributes/</a:t>
            </a:r>
            <a:endParaRPr lang="en-US" b="0" i="0" dirty="0">
              <a:solidFill>
                <a:srgbClr val="292929"/>
              </a:solidFill>
              <a:effectLst/>
              <a:latin typeface="source-serif-pro"/>
            </a:endParaRPr>
          </a:p>
        </p:txBody>
      </p:sp>
      <p:sp>
        <p:nvSpPr>
          <p:cNvPr id="4" name="Slide Number Placeholder 3"/>
          <p:cNvSpPr>
            <a:spLocks noGrp="1"/>
          </p:cNvSpPr>
          <p:nvPr>
            <p:ph type="sldNum" sz="quarter" idx="5"/>
          </p:nvPr>
        </p:nvSpPr>
        <p:spPr/>
        <p:txBody>
          <a:bodyPr/>
          <a:lstStyle/>
          <a:p>
            <a:fld id="{24DDBC99-E585-47DD-8898-71E6D53BFA60}" type="slidenum">
              <a:rPr lang="en-US" smtClean="0"/>
              <a:t>15</a:t>
            </a:fld>
            <a:endParaRPr lang="en-US"/>
          </a:p>
        </p:txBody>
      </p:sp>
    </p:spTree>
    <p:extLst>
      <p:ext uri="{BB962C8B-B14F-4D97-AF65-F5344CB8AC3E}">
        <p14:creationId xmlns:p14="http://schemas.microsoft.com/office/powerpoint/2010/main" val="4053766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https://hackernoon.com/the-ultimate-guide-difference-between-usability-and-user-experience-e926c11eac7a/</a:t>
            </a:r>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16</a:t>
            </a:fld>
            <a:endParaRPr lang="en-US"/>
          </a:p>
        </p:txBody>
      </p:sp>
    </p:spTree>
    <p:extLst>
      <p:ext uri="{BB962C8B-B14F-4D97-AF65-F5344CB8AC3E}">
        <p14:creationId xmlns:p14="http://schemas.microsoft.com/office/powerpoint/2010/main" val="302113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Fiabilidad</a:t>
            </a:r>
          </a:p>
          <a:p>
            <a:r>
              <a:rPr lang="es-CO" dirty="0"/>
              <a:t>Grado en el que un sistema, producto o componente realiza funciones específicas en condiciones específicas durante un período de tiempo determinado. Esta característica se compone de las siguientes </a:t>
            </a:r>
            <a:r>
              <a:rPr lang="es-CO" dirty="0" err="1"/>
              <a:t>subcaracterísticas</a:t>
            </a:r>
            <a:r>
              <a:rPr lang="es-CO" dirty="0"/>
              <a:t>:</a:t>
            </a:r>
          </a:p>
          <a:p>
            <a:r>
              <a:rPr lang="es-CO" dirty="0"/>
              <a:t>Madurez: Grado en el que un sistema, producto o componente satisface las necesidades de fiabilidad en condiciones normales de funcionamiento.</a:t>
            </a:r>
          </a:p>
          <a:p>
            <a:r>
              <a:rPr lang="es-CO" dirty="0"/>
              <a:t>Disponibilidad: Grado en el que un sistema, producto o componente está operativo y accesible cuando se requiere su uso.</a:t>
            </a:r>
          </a:p>
          <a:p>
            <a:r>
              <a:rPr lang="es-CO" dirty="0"/>
              <a:t>Tolerancia a fallos: Grado en el que un sistema, producto o componente funciona según lo previsto a pesar de la presencia de fallos de hardware o software.</a:t>
            </a:r>
          </a:p>
          <a:p>
            <a:r>
              <a:rPr lang="es-CO" dirty="0"/>
              <a:t>Recuperabilidad: Grado en el que, en caso de interrupción o fallo, un producto o sistema puede recuperar los datos directamente afectados y restablecer el estado deseado del sistema.</a:t>
            </a:r>
          </a:p>
          <a:p>
            <a:endParaRPr lang="es-CO" dirty="0"/>
          </a:p>
          <a:p>
            <a:r>
              <a:rPr lang="es-CO" dirty="0"/>
              <a:t>https://iso25000.com/index.php/en/iso-25000-standards/iso-25010?start=3</a:t>
            </a:r>
          </a:p>
          <a:p>
            <a:endParaRPr lang="es-CO" dirty="0"/>
          </a:p>
          <a:p>
            <a:r>
              <a:rPr lang="es-CO" dirty="0"/>
              <a:t>La fiabilidad es un atributo del sistema responsable de su capacidad para seguir funcionando en condiciones predefinidas. Con mayor frecuencia, el sistema falla debido a la inaccesibilidad de elementos externos, como bases de datos, sistemas y conexiones de red.</a:t>
            </a:r>
          </a:p>
          <a:p>
            <a:endParaRPr lang="es-CO" dirty="0"/>
          </a:p>
          <a:p>
            <a:r>
              <a:rPr lang="es-CO" dirty="0"/>
              <a:t>https://medium.com/@nvashanin/quality-attributes-in-software-architecture-3844ea482732</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17</a:t>
            </a:fld>
            <a:endParaRPr lang="en-US"/>
          </a:p>
        </p:txBody>
      </p:sp>
    </p:spTree>
    <p:extLst>
      <p:ext uri="{BB962C8B-B14F-4D97-AF65-F5344CB8AC3E}">
        <p14:creationId xmlns:p14="http://schemas.microsoft.com/office/powerpoint/2010/main" val="2549560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https://betterstack.com/community/guides/incident-management/availability-table/</a:t>
            </a:r>
          </a:p>
          <a:p>
            <a:r>
              <a:rPr lang="en-US" dirty="0"/>
              <a:t>https://en.wikipedia.org/wiki/High_availability</a:t>
            </a:r>
          </a:p>
          <a:p>
            <a:endParaRPr lang="en-US" dirty="0"/>
          </a:p>
          <a:p>
            <a:r>
              <a:rPr lang="en-US" b="1" dirty="0"/>
              <a:t>Agreed SLA level</a:t>
            </a:r>
          </a:p>
          <a:p>
            <a:r>
              <a:rPr lang="en-US" dirty="0"/>
              <a:t>https://uptime.is/</a:t>
            </a:r>
          </a:p>
          <a:p>
            <a:endParaRPr lang="en-US" dirty="0"/>
          </a:p>
          <a:p>
            <a:r>
              <a:rPr lang="en-US" b="1" dirty="0"/>
              <a:t>Calculate Availability Percentage</a:t>
            </a:r>
          </a:p>
          <a:p>
            <a:r>
              <a:rPr lang="en-US" dirty="0"/>
              <a:t>https://www.fiixsoftware.com/glossary/system-availability/</a:t>
            </a:r>
          </a:p>
        </p:txBody>
      </p:sp>
      <p:sp>
        <p:nvSpPr>
          <p:cNvPr id="4" name="Slide Number Placeholder 3"/>
          <p:cNvSpPr>
            <a:spLocks noGrp="1"/>
          </p:cNvSpPr>
          <p:nvPr>
            <p:ph type="sldNum" sz="quarter" idx="5"/>
          </p:nvPr>
        </p:nvSpPr>
        <p:spPr/>
        <p:txBody>
          <a:bodyPr/>
          <a:lstStyle/>
          <a:p>
            <a:fld id="{24DDBC99-E585-47DD-8898-71E6D53BFA60}" type="slidenum">
              <a:rPr lang="en-US" smtClean="0"/>
              <a:t>18</a:t>
            </a:fld>
            <a:endParaRPr lang="en-US"/>
          </a:p>
        </p:txBody>
      </p:sp>
    </p:spTree>
    <p:extLst>
      <p:ext uri="{BB962C8B-B14F-4D97-AF65-F5344CB8AC3E}">
        <p14:creationId xmlns:p14="http://schemas.microsoft.com/office/powerpoint/2010/main" val="711502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Seguridad</a:t>
            </a:r>
          </a:p>
          <a:p>
            <a:r>
              <a:rPr lang="es-CO" dirty="0"/>
              <a:t>Grado en el que un producto o sistema protege la información y los datos, de modo que las personas u otros productos o sistemas tengan el grado de acceso a los datos adecuado a sus tipos y niveles de autorización. Esta característica se compone de las siguientes </a:t>
            </a:r>
            <a:r>
              <a:rPr lang="es-CO" dirty="0" err="1"/>
              <a:t>subcaracterísticas</a:t>
            </a:r>
            <a:r>
              <a:rPr lang="es-CO" dirty="0"/>
              <a:t>:</a:t>
            </a:r>
          </a:p>
          <a:p>
            <a:r>
              <a:rPr lang="es-CO" dirty="0"/>
              <a:t>Confidencialidad: Grado en el que un producto o sistema garantiza que los datos sean accesibles únicamente a las personas autorizadas.</a:t>
            </a:r>
          </a:p>
          <a:p>
            <a:r>
              <a:rPr lang="es-CO" dirty="0"/>
              <a:t>Integridad: Grado en el que un sistema, producto o componente impide el acceso no autorizado a programas informáticos o datos, o su modificación.</a:t>
            </a:r>
          </a:p>
          <a:p>
            <a:r>
              <a:rPr lang="es-CO" dirty="0"/>
              <a:t>No repudio: Grado en el que se puede demostrar que las acciones o eventos tuvieron lugar, de modo que no se puedan repudiar posteriormente.</a:t>
            </a:r>
          </a:p>
          <a:p>
            <a:r>
              <a:rPr lang="es-CO" dirty="0"/>
              <a:t>Rendición de cuentas: Grado en el que las acciones de una entidad se pueden rastrear de forma única hasta la entidad.</a:t>
            </a:r>
          </a:p>
          <a:p>
            <a:r>
              <a:rPr lang="es-CO" dirty="0"/>
              <a:t>Autenticidad: Grado en el que se puede demostrar que la identidad de un sujeto o recurso es la declarada.</a:t>
            </a:r>
          </a:p>
          <a:p>
            <a:endParaRPr lang="es-CO" dirty="0"/>
          </a:p>
          <a:p>
            <a:r>
              <a:rPr lang="es-CO" dirty="0"/>
              <a:t>https://iso25000.com/index.php/en/iso-25000-standards/iso-25010?start=6</a:t>
            </a:r>
          </a:p>
          <a:p>
            <a:endParaRPr lang="es-CO" dirty="0"/>
          </a:p>
          <a:p>
            <a:r>
              <a:rPr lang="es-CO" dirty="0"/>
              <a:t>Seguridad</a:t>
            </a:r>
          </a:p>
          <a:p>
            <a:r>
              <a:rPr lang="es-CO" dirty="0"/>
              <a:t>Es responsable de la capacidad del sistema para reducir la probabilidad de acciones maliciosas o accidentales, así como la posibilidad de robo o pérdida de información. Se utilizan diversas medidas para proteger los sistemas: autenticación, cifrado, auditoría y otras.</a:t>
            </a:r>
          </a:p>
          <a:p>
            <a:r>
              <a:rPr lang="es-CO" dirty="0"/>
              <a:t>Ejemplos de este atributo en el funcionamiento del sistema son:</a:t>
            </a:r>
          </a:p>
          <a:p>
            <a:r>
              <a:rPr lang="es-CO" dirty="0"/>
              <a:t>La capacidad del sistema para detectar ataques </a:t>
            </a:r>
            <a:r>
              <a:rPr lang="es-CO" dirty="0" err="1"/>
              <a:t>DDoS</a:t>
            </a:r>
            <a:r>
              <a:rPr lang="es-CO" dirty="0"/>
              <a:t> y responder a ellos.</a:t>
            </a:r>
          </a:p>
          <a:p>
            <a:r>
              <a:rPr lang="es-CO" dirty="0"/>
              <a:t>Restricciones de acceso de usuarios mediante autenticación/autorización.</a:t>
            </a:r>
          </a:p>
          <a:p>
            <a:r>
              <a:rPr lang="es-CO" dirty="0"/>
              <a:t>Prevención de inyección SQL.</a:t>
            </a:r>
          </a:p>
          <a:p>
            <a:r>
              <a:rPr lang="es-CO" dirty="0"/>
              <a:t>Cifrado de contraseñas y contenido.</a:t>
            </a:r>
          </a:p>
          <a:p>
            <a:r>
              <a:rPr lang="es-CO" dirty="0"/>
              <a:t>Conexión segura.</a:t>
            </a:r>
          </a:p>
          <a:p>
            <a:endParaRPr lang="es-CO" dirty="0"/>
          </a:p>
          <a:p>
            <a:r>
              <a:rPr lang="es-CO" dirty="0"/>
              <a:t>https://medium.com/@nvashanin/quality-attributes-in-software-architecture-3844ea482732</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19</a:t>
            </a:fld>
            <a:endParaRPr lang="en-US"/>
          </a:p>
        </p:txBody>
      </p:sp>
    </p:spTree>
    <p:extLst>
      <p:ext uri="{BB962C8B-B14F-4D97-AF65-F5344CB8AC3E}">
        <p14:creationId xmlns:p14="http://schemas.microsoft.com/office/powerpoint/2010/main" val="58990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Mantenibilidad</a:t>
            </a:r>
          </a:p>
          <a:p>
            <a:r>
              <a:rPr lang="es-CO" dirty="0"/>
              <a:t>Esta característica representa el grado de efectividad y eficiencia con el que un producto o sistema puede modificarse para mejorarlo, corregirlo o adaptarlo a cambios en el entorno y en los requisitos. Esta característica se compone de las siguientes </a:t>
            </a:r>
            <a:r>
              <a:rPr lang="es-CO" dirty="0" err="1"/>
              <a:t>subcaracterísticas</a:t>
            </a:r>
            <a:r>
              <a:rPr lang="es-CO" dirty="0"/>
              <a:t>:</a:t>
            </a:r>
          </a:p>
          <a:p>
            <a:r>
              <a:rPr lang="es-CO" dirty="0"/>
              <a:t>Modularidad: Grado en el que un sistema o programa informático está compuesto por componentes discretos, de modo que un cambio en un componente tiene un impacto mínimo en los demás.</a:t>
            </a:r>
          </a:p>
          <a:p>
            <a:r>
              <a:rPr lang="es-CO" dirty="0" err="1"/>
              <a:t>Reutilizabilidad</a:t>
            </a:r>
            <a:r>
              <a:rPr lang="es-CO" dirty="0"/>
              <a:t>: Grado en el que un activo puede utilizarse en más de un sistema o en la creación de otros activos.</a:t>
            </a:r>
          </a:p>
          <a:p>
            <a:r>
              <a:rPr lang="es-CO" dirty="0" err="1"/>
              <a:t>Analizabilidad</a:t>
            </a:r>
            <a:r>
              <a:rPr lang="es-CO" dirty="0"/>
              <a:t>: Grado de efectividad y eficiencia con el que es posible evaluar el impacto en un producto o sistema de un cambio previsto en una o más de sus partes, o diagnosticar un producto para detectar deficiencias o causas de fallos, o identificar las partes que deben modificarse.</a:t>
            </a:r>
          </a:p>
          <a:p>
            <a:r>
              <a:rPr lang="es-CO" dirty="0"/>
              <a:t>Modificabilidad: Grado en el que un producto o sistema puede modificarse de forma eficaz y eficiente sin introducir defectos ni degradar la calidad del producto existente. </a:t>
            </a:r>
            <a:r>
              <a:rPr lang="es-CO" dirty="0" err="1"/>
              <a:t>Testabilidad</a:t>
            </a:r>
            <a:r>
              <a:rPr lang="es-CO" dirty="0"/>
              <a:t>: Grado de efectividad y eficiencia con el que se pueden establecer criterios de prueba para un sistema, producto o componente, y realizar pruebas para determinar si se cumplen dichos criterios.</a:t>
            </a:r>
          </a:p>
          <a:p>
            <a:endParaRPr lang="es-CO" dirty="0"/>
          </a:p>
          <a:p>
            <a:r>
              <a:rPr lang="es-CO" dirty="0"/>
              <a:t>https://iso25000.com/index.php/en/iso-25000-standards/iso-25010?start=6</a:t>
            </a:r>
          </a:p>
          <a:p>
            <a:endParaRPr lang="es-CO" dirty="0"/>
          </a:p>
          <a:p>
            <a:r>
              <a:rPr lang="es-CO" dirty="0"/>
              <a:t>La mantenibilidad es la capacidad del sistema para soportar cambios. Estos cambios pueden estar relacionados con nuevos requisitos de negocio o la corrección de errores antiguos, y afectar a componentes del sistema o a métodos independientes. Además, la mantenibilidad afecta el tiempo necesario para restaurar el sistema tras un fallo. Las dependencias excesivas entre componentes tienen un efecto muy negativo en la mantenibilidad. En programación, existe el concepto de código espagueti </a:t>
            </a:r>
            <a:r>
              <a:rPr lang="es-CO" dirty="0" err="1"/>
              <a:t>antipatrón</a:t>
            </a:r>
            <a:r>
              <a:rPr lang="es-CO" dirty="0"/>
              <a:t>, que significa una coherencia excesiva en el código. En arquitectura, no existe tal concepto, pero la arquitectura es muy similar a la programación en este sentido. Gracias a la mantenibilidad, han surgido conceptos como la separación de responsabilidades, las arquitecturas de microservicios y la modularidad. Al mismo tiempo, este atributo afecta no solo a los procesos de desarrollo, sino también a los de gestión (por ejemplo, la división de equipos en partes relacionadas con el producto).</a:t>
            </a:r>
          </a:p>
          <a:p>
            <a:endParaRPr lang="es-CO" dirty="0"/>
          </a:p>
          <a:p>
            <a:r>
              <a:rPr lang="es-CO" dirty="0"/>
              <a:t>https://medium.com/@nvashanin/quality-attributes-in-software-architecture-3844ea482732</a:t>
            </a:r>
          </a:p>
          <a:p>
            <a:endParaRPr lang="es-CO" dirty="0"/>
          </a:p>
          <a:p>
            <a:r>
              <a:rPr lang="es-CO" dirty="0"/>
              <a:t>#2) Mantenibilidad</a:t>
            </a:r>
          </a:p>
          <a:p>
            <a:r>
              <a:rPr lang="es-CO" dirty="0"/>
              <a:t>Es la facilidad con la que un desarrollador de software puede corregir fallas en la funcionalidad existente sin afectar otros componentes del sistema de software. También considera la facilidad con la que un desarrollador puede agregar nuevas funciones, actualizar las existentes o actualizar el sistema con nueva tecnología.</a:t>
            </a:r>
          </a:p>
          <a:p>
            <a:r>
              <a:rPr lang="es-CO" dirty="0"/>
              <a:t>La mantenibilidad del software se logra mediante el cumplimiento de las reglas de arquitectura del software y la consistencia en toda la aplicación.</a:t>
            </a:r>
          </a:p>
          <a:p>
            <a:r>
              <a:rPr lang="es-CO" dirty="0"/>
              <a:t>El propósito de este atributo es facilitar y optimizar el mantenimiento de las aplicaciones de software.</a:t>
            </a:r>
          </a:p>
          <a:p>
            <a:r>
              <a:rPr lang="es-CO" dirty="0"/>
              <a:t>La industria del software suele utilizar algunos de los siguientes tipos de mantenimiento comunes:</a:t>
            </a:r>
          </a:p>
          <a:p>
            <a:r>
              <a:rPr lang="es-CO" dirty="0"/>
              <a:t>Correctivo: Este es el tipo más esencial, donde el desarrollador analiza el error detectado e implementa una solución. Adaptativo: En este caso, la aplicación podría migrarse para usar una base de datos o tecnología diferente (por ejemplo, de MS SQL a PostgreSQL; de C++ a C#).</a:t>
            </a:r>
          </a:p>
          <a:p>
            <a:r>
              <a:rPr lang="es-CO" dirty="0"/>
              <a:t>Preventivo: Prevenir errores o fallos puede ser una tarea muy difícil. Sin embargo, al implementar estándares de codificación adecuados, documentar el código, evitar código complejo y realizar suficientes pruebas, se pueden reducir los errores.</a:t>
            </a:r>
          </a:p>
          <a:p>
            <a:r>
              <a:rPr lang="es-CO" dirty="0"/>
              <a:t>Perfectivo: Esto podría implicar la refactorización del código. La idea es mejorar el código existente y, por lo tanto, la funcionalidad.</a:t>
            </a:r>
          </a:p>
          <a:p>
            <a:r>
              <a:rPr lang="es-CO" dirty="0"/>
              <a:t>Ejemplo: Debido a la complejidad del código, la implementación del nuevo RGPD en el producto heredado (que lleva más de 20 años en funcionamiento) fue un verdadero dolor de cabeza para los desarrolladores.</a:t>
            </a:r>
          </a:p>
          <a:p>
            <a:r>
              <a:rPr lang="es-CO" dirty="0"/>
              <a:t>Posible comprobación: Los desarrolladores de software deberían escribir el código lo más simple posible y añadir comentarios (en línea o en bloque) siempre que sea necesario.</a:t>
            </a:r>
          </a:p>
          <a:p>
            <a:endParaRPr lang="es-CO" dirty="0"/>
          </a:p>
          <a:p>
            <a:r>
              <a:rPr lang="es-CO" dirty="0"/>
              <a:t>https://www.softwaretestinghelp.com/what-are-the-quality-attributes/</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20</a:t>
            </a:fld>
            <a:endParaRPr lang="en-US"/>
          </a:p>
        </p:txBody>
      </p:sp>
    </p:spTree>
    <p:extLst>
      <p:ext uri="{BB962C8B-B14F-4D97-AF65-F5344CB8AC3E}">
        <p14:creationId xmlns:p14="http://schemas.microsoft.com/office/powerpoint/2010/main" val="3793919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Portabilidad</a:t>
            </a:r>
          </a:p>
          <a:p>
            <a:r>
              <a:rPr lang="es-CO" dirty="0"/>
              <a:t>Grado de eficacia y eficiencia con el que un sistema, producto o componente puede transferirse de un hardware, software u otro entorno operativo o de uso a otro. Esta característica se compone de las siguientes </a:t>
            </a:r>
            <a:r>
              <a:rPr lang="es-CO" dirty="0" err="1"/>
              <a:t>subcaracterísticas</a:t>
            </a:r>
            <a:r>
              <a:rPr lang="es-CO" dirty="0"/>
              <a:t>:</a:t>
            </a:r>
          </a:p>
          <a:p>
            <a:r>
              <a:rPr lang="es-CO" dirty="0"/>
              <a:t>Adaptabilidad: Grado en el que un producto o sistema puede adaptarse de forma eficaz y eficiente a hardware, software u otros entornos operativos o de uso diferentes o en evolución.</a:t>
            </a:r>
          </a:p>
          <a:p>
            <a:r>
              <a:rPr lang="es-CO" dirty="0" err="1"/>
              <a:t>Instalabilidad</a:t>
            </a:r>
            <a:r>
              <a:rPr lang="es-CO" dirty="0"/>
              <a:t>: Grado de eficacia y eficiencia con el que un producto o sistema puede instalarse y/o desinstalarse correctamente en un entorno específico.</a:t>
            </a:r>
          </a:p>
          <a:p>
            <a:r>
              <a:rPr lang="es-CO" dirty="0" err="1"/>
              <a:t>Reemplazabilidad</a:t>
            </a:r>
            <a:r>
              <a:rPr lang="es-CO" dirty="0"/>
              <a:t>: Grado en el que un producto puede reemplazar a otro producto de software específico para el mismo propósito en el mismo entorno.</a:t>
            </a:r>
          </a:p>
          <a:p>
            <a:endParaRPr lang="es-CO" dirty="0"/>
          </a:p>
          <a:p>
            <a:r>
              <a:rPr lang="es-CO" dirty="0"/>
              <a:t>https://iso25000.com/index.php/en/iso-25000-standards/iso-25010?start=6</a:t>
            </a:r>
          </a:p>
          <a:p>
            <a:endParaRPr lang="es-CO" dirty="0"/>
          </a:p>
          <a:p>
            <a:r>
              <a:rPr lang="es-CO" dirty="0"/>
              <a:t>#4) Portabilidad</a:t>
            </a:r>
          </a:p>
          <a:p>
            <a:r>
              <a:rPr lang="es-CO" dirty="0"/>
              <a:t>Se refiere al grado en el que un sistema o sus componentes pueden migrarse (transportarse) a otros entornos con hardware y/o software (sistema operativo) diferentes. No se debe subestimar la importancia de la portabilidad del software.</a:t>
            </a:r>
          </a:p>
          <a:p>
            <a:r>
              <a:rPr lang="es-CO" dirty="0"/>
              <a:t>Los </a:t>
            </a:r>
            <a:r>
              <a:rPr lang="es-CO" dirty="0" err="1"/>
              <a:t>subatributos</a:t>
            </a:r>
            <a:r>
              <a:rPr lang="es-CO" dirty="0"/>
              <a:t> de portabilidad se enumeran a continuación:</a:t>
            </a:r>
          </a:p>
          <a:p>
            <a:r>
              <a:rPr lang="es-CO" dirty="0"/>
              <a:t>Adaptabilidad: se refiere a la facilidad con la que un sistema de software se puede adaptar a un nuevo hardware, software u otro entorno.</a:t>
            </a:r>
          </a:p>
          <a:p>
            <a:r>
              <a:rPr lang="es-CO" dirty="0" err="1"/>
              <a:t>Reemplazabilidad</a:t>
            </a:r>
            <a:r>
              <a:rPr lang="es-CO" dirty="0"/>
              <a:t>: se refiere a la eficacia con la que un producto de software puede reemplazar otra solución de software diseñada para el mismo propósito. Es la capacidad de un componente de software de ser reemplazado por otro. Portabilidad</a:t>
            </a:r>
          </a:p>
          <a:p>
            <a:r>
              <a:rPr lang="es-CO" dirty="0"/>
              <a:t>Grado de eficacia y eficiencia con el que un sistema, producto o componente puede transferirse de un hardware, software u otro entorno operativo o de uso a otro. Esta característica se compone de las siguientes </a:t>
            </a:r>
            <a:r>
              <a:rPr lang="es-CO" dirty="0" err="1"/>
              <a:t>subcaracterísticas</a:t>
            </a:r>
            <a:r>
              <a:rPr lang="es-CO" dirty="0"/>
              <a:t>:</a:t>
            </a:r>
          </a:p>
          <a:p>
            <a:r>
              <a:rPr lang="es-CO" dirty="0"/>
              <a:t>Adaptabilidad: Grado en el que un producto o sistema puede adaptarse de forma eficaz y eficiente a hardware, software u otros entornos operativos o de uso diferentes o en evolución.</a:t>
            </a:r>
          </a:p>
          <a:p>
            <a:r>
              <a:rPr lang="es-CO" dirty="0" err="1"/>
              <a:t>Instalabilidad</a:t>
            </a:r>
            <a:r>
              <a:rPr lang="es-CO" dirty="0"/>
              <a:t>: Grado de eficacia y eficiencia con el que un producto o sistema puede instalarse y/o desinstalarse correctamente en un entorno específico.</a:t>
            </a:r>
          </a:p>
          <a:p>
            <a:r>
              <a:rPr lang="es-CO" dirty="0" err="1"/>
              <a:t>Reemplazabilidad</a:t>
            </a:r>
            <a:r>
              <a:rPr lang="es-CO" dirty="0"/>
              <a:t>: Grado en el que un producto puede reemplazar a otro producto de software específico para el mismo propósito en el mismo entorno.</a:t>
            </a:r>
          </a:p>
          <a:p>
            <a:endParaRPr lang="es-CO" dirty="0"/>
          </a:p>
          <a:p>
            <a:r>
              <a:rPr lang="es-CO" dirty="0"/>
              <a:t>https://iso25000.com/index.php/es/iso-25000-standards/iso-25010?start=6</a:t>
            </a:r>
          </a:p>
          <a:p>
            <a:endParaRPr lang="es-CO" dirty="0"/>
          </a:p>
          <a:p>
            <a:r>
              <a:rPr lang="es-CO" dirty="0"/>
              <a:t>#4) Portabilidad</a:t>
            </a:r>
          </a:p>
          <a:p>
            <a:r>
              <a:rPr lang="es-CO" dirty="0"/>
              <a:t>Se refiere al grado en el que un sistema o sus componentes pueden migrarse (transportarse) a otros entornos con hardware y/o software (sistema operativo) diferentes. No se debe subestimar la importancia de la portabilidad del software.</a:t>
            </a:r>
          </a:p>
          <a:p>
            <a:r>
              <a:rPr lang="es-CO" dirty="0"/>
              <a:t>Los </a:t>
            </a:r>
            <a:r>
              <a:rPr lang="es-CO" dirty="0" err="1"/>
              <a:t>subatributos</a:t>
            </a:r>
            <a:r>
              <a:rPr lang="es-CO" dirty="0"/>
              <a:t> de la portabilidad se enumeran a continuación:</a:t>
            </a:r>
          </a:p>
          <a:p>
            <a:r>
              <a:rPr lang="es-CO" dirty="0"/>
              <a:t>Adaptabilidad: Se refiere a la facilidad con la que un sistema de software se puede adaptar a un nuevo hardware, software u otro entorno.</a:t>
            </a:r>
          </a:p>
          <a:p>
            <a:r>
              <a:rPr lang="es-CO" dirty="0" err="1"/>
              <a:t>Reemplazabilidad</a:t>
            </a:r>
            <a:r>
              <a:rPr lang="es-CO" dirty="0"/>
              <a:t>: Se refiere a la eficacia con la que un producto de software puede reemplazar otra solución de software diseñada para el mismo propósito. Es la capacidad de un componente de software de ser reemplazado por otro.</a:t>
            </a:r>
          </a:p>
          <a:p>
            <a:r>
              <a:rPr lang="es-CO" dirty="0" err="1"/>
              <a:t>Instalabilidad</a:t>
            </a:r>
            <a:r>
              <a:rPr lang="es-CO" dirty="0"/>
              <a:t>: Especifica la facilidad con la que una solución de software se puede instalar o desinstalar en un entorno determinado.</a:t>
            </a:r>
          </a:p>
          <a:p>
            <a:r>
              <a:rPr lang="es-CO" dirty="0"/>
              <a:t>Compatibilidad (Coexistencia): Es el grado en el que varios sistemas y/o componentes de software no relacionados coexisten en el mismo entorno.</a:t>
            </a:r>
          </a:p>
          <a:p>
            <a:r>
              <a:rPr lang="es-CO" dirty="0"/>
              <a:t>[fuente de la imagen]</a:t>
            </a:r>
          </a:p>
          <a:p>
            <a:r>
              <a:rPr lang="es-CO" dirty="0"/>
              <a:t>Ejemplo: La versión móvil del software de reserva de eventos funcionaba correctamente en Android, pero tenía problemas con los menús contextuales en iOS (tanto en iPhone como en iPad).</a:t>
            </a:r>
          </a:p>
          <a:p>
            <a:r>
              <a:rPr lang="es-CO" dirty="0"/>
              <a:t>Posible comprobación: Durante la fase de desarrollo, se debe considerar cuidadosamente la portabilidad del software. Debe existir una abstracción clara y generalizada entre la lógica de negocio y las interfaces del sistema. Las CSS y los estilos deben implementarse teniendo en cuenta las diversas plataformas de sistemas operativos; por ejemplo, se debe dar la debida importancia a las pruebas de portabilidad.</a:t>
            </a:r>
          </a:p>
          <a:p>
            <a:endParaRPr lang="es-CO" dirty="0"/>
          </a:p>
          <a:p>
            <a:r>
              <a:rPr lang="es-CO" dirty="0" err="1"/>
              <a:t>Instalabilidad</a:t>
            </a:r>
            <a:r>
              <a:rPr lang="es-CO" dirty="0"/>
              <a:t>: Especifica la facilidad con la que una solución de software se puede instalar o desinstalar en un entorno determinado. Compatibilidad (Coexistencia): Es el grado en que varios sistemas o componentes de software no relacionados coexisten en el mismo entorno.</a:t>
            </a:r>
          </a:p>
          <a:p>
            <a:r>
              <a:rPr lang="es-CO" dirty="0"/>
              <a:t>[fuente de la imagen]</a:t>
            </a:r>
          </a:p>
          <a:p>
            <a:r>
              <a:rPr lang="es-CO" dirty="0"/>
              <a:t>Ejemplo: La versión móvil de un software de reservas de eventos funcionaba correctamente en Android, pero presentaba problemas con los menús contextuales en iOS (tanto en iPhone como en iPad).</a:t>
            </a:r>
          </a:p>
          <a:p>
            <a:r>
              <a:rPr lang="es-CO" dirty="0"/>
              <a:t>Posible comprobación: Durante la fase de desarrollo, se debe considerar cuidadosamente la portabilidad del software. Debe existir una abstracción clara y generalizada entre la lógica de negocio y las interfaces del sistema. Las CSS y los estilos deben implementarse teniendo en cuenta las diversas plataformas de sistemas operativos; por ejemplo, se debe dar la debida importancia a las pruebas de portabilidad.</a:t>
            </a:r>
          </a:p>
          <a:p>
            <a:endParaRPr lang="es-CO" dirty="0"/>
          </a:p>
          <a:p>
            <a:r>
              <a:rPr lang="es-CO" dirty="0"/>
              <a:t>https://www.softwaretestinghelp.com/what-are-the-quality-attributes/</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21</a:t>
            </a:fld>
            <a:endParaRPr lang="en-US"/>
          </a:p>
        </p:txBody>
      </p:sp>
    </p:spTree>
    <p:extLst>
      <p:ext uri="{BB962C8B-B14F-4D97-AF65-F5344CB8AC3E}">
        <p14:creationId xmlns:p14="http://schemas.microsoft.com/office/powerpoint/2010/main" val="2960706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26</a:t>
            </a:fld>
            <a:endParaRPr lang="en-US"/>
          </a:p>
        </p:txBody>
      </p:sp>
    </p:spTree>
    <p:extLst>
      <p:ext uri="{BB962C8B-B14F-4D97-AF65-F5344CB8AC3E}">
        <p14:creationId xmlns:p14="http://schemas.microsoft.com/office/powerpoint/2010/main" val="311348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Requisitos Funcionales</a:t>
            </a:r>
          </a:p>
          <a:p>
            <a:r>
              <a:rPr lang="es-CO" dirty="0"/>
              <a:t>Los requisitos funcionales son características o funciones del producto que los desarrolladores deben implementar para que los usuarios puedan realizar sus tareas. Por lo tanto, es importante aclararlos tanto al equipo de desarrollo como a las partes interesadas. Generalmente, los requisitos funcionales describen el comportamiento del sistema en condiciones específicas.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Ejemplos: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CO" dirty="0"/>
              <a:t>El sistema envía una solicitud de aprobación después de que el usuario ingresa su información personal.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CO" dirty="0"/>
              <a:t>Una función de búsqueda permite al usuario buscar entre varias facturas si desea abonar una factura emitida.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CO" dirty="0"/>
              <a:t>El sistema envía un correo electrónico de confirmación al crear una nueva cuenta de usuario.</a:t>
            </a:r>
            <a:endParaRPr lang="en-US" dirty="0"/>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5</a:t>
            </a:fld>
            <a:endParaRPr lang="en-US"/>
          </a:p>
        </p:txBody>
      </p:sp>
    </p:spTree>
    <p:extLst>
      <p:ext uri="{BB962C8B-B14F-4D97-AF65-F5344CB8AC3E}">
        <p14:creationId xmlns:p14="http://schemas.microsoft.com/office/powerpoint/2010/main" val="2821160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Requisitos No Funcionales</a:t>
            </a:r>
          </a:p>
          <a:p>
            <a:pPr marL="171450" indent="-171450">
              <a:buFontTx/>
              <a:buChar char="-"/>
            </a:pPr>
            <a:r>
              <a:rPr lang="es-CO" dirty="0"/>
              <a:t>Los requisitos no funcionales (NFR) definen los criterios utilizados para evaluar el sistema en su conjunto, pero no un comportamiento específico. También se denominan atributos de calidad y se describen en detalle en las especificaciones de arquitectura.</a:t>
            </a:r>
          </a:p>
          <a:p>
            <a:pPr marL="171450" indent="-171450">
              <a:buFontTx/>
              <a:buChar char="-"/>
            </a:pPr>
            <a:r>
              <a:rPr lang="es-CO" dirty="0"/>
              <a:t>Todos los NFR se pueden dividir en dos categorías principales:</a:t>
            </a:r>
          </a:p>
          <a:p>
            <a:pPr marL="628650" lvl="1" indent="-171450">
              <a:buFontTx/>
              <a:buChar char="-"/>
            </a:pPr>
            <a:r>
              <a:rPr lang="es-CO" dirty="0"/>
              <a:t>NFR que afectan el comportamiento, el diseño y la interfaz de usuario del sistema durante el funcionamiento.</a:t>
            </a:r>
          </a:p>
          <a:p>
            <a:pPr marL="628650" lvl="1" indent="-171450">
              <a:buFontTx/>
              <a:buChar char="-"/>
            </a:pPr>
            <a:r>
              <a:rPr lang="es-CO" dirty="0"/>
              <a:t>NFR que afectan el desarrollo y el soporte del sistema.</a:t>
            </a:r>
          </a:p>
          <a:p>
            <a:r>
              <a:rPr lang="es-CO" dirty="0"/>
              <a:t>Ejemplos:</a:t>
            </a:r>
          </a:p>
          <a:p>
            <a:pPr marL="171450" indent="-171450">
              <a:buFontTx/>
              <a:buChar char="-"/>
            </a:pPr>
            <a:r>
              <a:rPr lang="es-CO" dirty="0"/>
              <a:t>Las páginas del sitio web deben cargar en 3 segundos con un número total de usuarios simultáneos inferior a 5000.</a:t>
            </a:r>
          </a:p>
          <a:p>
            <a:pPr marL="171450" indent="-171450">
              <a:buFontTx/>
              <a:buChar char="-"/>
            </a:pPr>
            <a:r>
              <a:rPr lang="es-CO" dirty="0"/>
              <a:t>El sistema debe ser capaz de gestionar 20 millones de usuarios sin que se vea afectado su rendimiento.</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6</a:t>
            </a:fld>
            <a:endParaRPr lang="en-US"/>
          </a:p>
        </p:txBody>
      </p:sp>
    </p:spTree>
    <p:extLst>
      <p:ext uri="{BB962C8B-B14F-4D97-AF65-F5344CB8AC3E}">
        <p14:creationId xmlns:p14="http://schemas.microsoft.com/office/powerpoint/2010/main" val="46176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sz="1000" dirty="0">
                <a:latin typeface="Calisto MT" panose="02040603050505030304" pitchFamily="18" charset="0"/>
                <a:cs typeface="Arial" panose="020B0604020202020204" pitchFamily="34" charset="0"/>
              </a:rPr>
              <a:t>| Categoría       | Requisitos funcionales                                                            | Requisitos no funcionales                                 |</a:t>
            </a:r>
          </a:p>
          <a:p>
            <a:r>
              <a:rPr lang="es-CO" sz="1000" dirty="0">
                <a:latin typeface="Calisto MT" panose="02040603050505030304" pitchFamily="18" charset="0"/>
                <a:cs typeface="Arial" panose="020B0604020202020204" pitchFamily="34" charset="0"/>
              </a:rPr>
              <a:t>|-----------------|-----------------------------------------------------------------------------------|-----------------------------------------------------------|</a:t>
            </a:r>
          </a:p>
          <a:p>
            <a:r>
              <a:rPr lang="es-CO" sz="1000" dirty="0">
                <a:latin typeface="Calisto MT" panose="02040603050505030304" pitchFamily="18" charset="0"/>
                <a:cs typeface="Arial" panose="020B0604020202020204" pitchFamily="34" charset="0"/>
              </a:rPr>
              <a:t>| Objetivo        | Describir qué hace el producto                                                    | Describir cómo funciona el producto                       |</a:t>
            </a:r>
          </a:p>
          <a:p>
            <a:r>
              <a:rPr lang="es-CO" sz="1000" dirty="0">
                <a:latin typeface="Calisto MT" panose="02040603050505030304" pitchFamily="18" charset="0"/>
                <a:cs typeface="Arial" panose="020B0604020202020204" pitchFamily="34" charset="0"/>
              </a:rPr>
              <a:t>| Resultado final | Definir las características del producto                                          | Definir las propiedades del producto                      |</a:t>
            </a:r>
          </a:p>
          <a:p>
            <a:r>
              <a:rPr lang="es-CO" sz="1000" dirty="0">
                <a:latin typeface="Calisto MT" panose="02040603050505030304" pitchFamily="18" charset="0"/>
                <a:cs typeface="Arial" panose="020B0604020202020204" pitchFamily="34" charset="0"/>
              </a:rPr>
              <a:t>| Enfoque         | Centrarse en los requisitos del usuario                                           | Centrarse en las expectativas del usuario                 |</a:t>
            </a:r>
          </a:p>
          <a:p>
            <a:r>
              <a:rPr lang="es-CO" sz="1000" dirty="0">
                <a:latin typeface="Calisto MT" panose="02040603050505030304" pitchFamily="18" charset="0"/>
                <a:cs typeface="Arial" panose="020B0604020202020204" pitchFamily="34" charset="0"/>
              </a:rPr>
              <a:t>| Documentación   | Capturado en el caso de uso                                                       | Capturado como un atributo de calidad                     |</a:t>
            </a:r>
          </a:p>
          <a:p>
            <a:r>
              <a:rPr lang="es-CO" sz="1000" dirty="0">
                <a:latin typeface="Calisto MT" panose="02040603050505030304" pitchFamily="18" charset="0"/>
                <a:cs typeface="Arial" panose="020B0604020202020204" pitchFamily="34" charset="0"/>
              </a:rPr>
              <a:t>| Esencialidad    | Son obligatorios                                                                  | No son obligatorios, pero deseables                       |</a:t>
            </a:r>
          </a:p>
          <a:p>
            <a:r>
              <a:rPr lang="es-CO" sz="1000" dirty="0">
                <a:latin typeface="Calisto MT" panose="02040603050505030304" pitchFamily="18" charset="0"/>
                <a:cs typeface="Arial" panose="020B0604020202020204" pitchFamily="34" charset="0"/>
              </a:rPr>
              <a:t>| Tipo de origen  | Generalmente definido por el usuario                                              | Generalmente definido por los técnico                     |</a:t>
            </a:r>
          </a:p>
          <a:p>
            <a:r>
              <a:rPr lang="es-CO" sz="1000" dirty="0">
                <a:latin typeface="Calisto MT" panose="02040603050505030304" pitchFamily="18" charset="0"/>
                <a:cs typeface="Arial" panose="020B0604020202020204" pitchFamily="34" charset="0"/>
              </a:rPr>
              <a:t>| Pruebas         | Pruebas de componentes, API, IU, etc.                                             | Pruebas de rendimiento, usabilidad, seguridad, etc.       |</a:t>
            </a:r>
          </a:p>
          <a:p>
            <a:r>
              <a:rPr lang="es-CO" sz="1000" dirty="0">
                <a:latin typeface="Calisto MT" panose="02040603050505030304" pitchFamily="18" charset="0"/>
                <a:cs typeface="Arial" panose="020B0604020202020204" pitchFamily="34" charset="0"/>
              </a:rPr>
              <a:t>|                 | Probado antes de las pruebas no funcionales                                       | Probado después de las pruebas funcionales                |</a:t>
            </a:r>
          </a:p>
          <a:p>
            <a:r>
              <a:rPr lang="es-CO" sz="1000" dirty="0">
                <a:latin typeface="Calisto MT" panose="02040603050505030304" pitchFamily="18" charset="0"/>
                <a:cs typeface="Arial" panose="020B0604020202020204" pitchFamily="34" charset="0"/>
              </a:rPr>
              <a:t>| Tipos           | Interfaz externa, autenticación, Niveles de autorización, reglas de negocio, etc. |  Usabilidad, fiabilidad, escalabilidad, Rendimiento, etc. |</a:t>
            </a:r>
          </a:p>
        </p:txBody>
      </p:sp>
      <p:sp>
        <p:nvSpPr>
          <p:cNvPr id="4" name="Slide Number Placeholder 3"/>
          <p:cNvSpPr>
            <a:spLocks noGrp="1"/>
          </p:cNvSpPr>
          <p:nvPr>
            <p:ph type="sldNum" sz="quarter" idx="5"/>
          </p:nvPr>
        </p:nvSpPr>
        <p:spPr/>
        <p:txBody>
          <a:bodyPr/>
          <a:lstStyle/>
          <a:p>
            <a:fld id="{24DDBC99-E585-47DD-8898-71E6D53BFA60}" type="slidenum">
              <a:rPr lang="en-US" smtClean="0"/>
              <a:t>7</a:t>
            </a:fld>
            <a:endParaRPr lang="en-US"/>
          </a:p>
        </p:txBody>
      </p:sp>
    </p:spTree>
    <p:extLst>
      <p:ext uri="{BB962C8B-B14F-4D97-AF65-F5344CB8AC3E}">
        <p14:creationId xmlns:p14="http://schemas.microsoft.com/office/powerpoint/2010/main" val="809754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Un atributo de calidad es una propiedad de un sistema de software que determina su utilidad y éxito desde la perspectiva del cliente y del negocio. Por ejemplo, si un sistema de contabilidad está diseñado con excelencia técnica, pero es difícil de usar, carece de soporte técnico y requiere un largo tiempo para la comercialización de nuevas funciones, es probable que fracase a largo plazo.</a:t>
            </a:r>
          </a:p>
          <a:p>
            <a:endParaRPr lang="es-CO" dirty="0"/>
          </a:p>
          <a:p>
            <a:r>
              <a:rPr lang="es-CO" dirty="0"/>
              <a:t>Un atributo de calidad actúa como el motor de un sistema de software. Define las restricciones y los objetivos que deben cumplir la arquitectura del sistema, el proceso de desarrollo y todo el Ciclo de Vida del Desarrollo de Software (SDLC); de lo contrario, el equipo responsable de una aplicación podría verse desorientado.</a:t>
            </a:r>
          </a:p>
          <a:p>
            <a:endParaRPr lang="es-CO" dirty="0"/>
          </a:p>
          <a:p>
            <a:r>
              <a:rPr lang="es-CO" dirty="0"/>
              <a:t>Pero ¿existen sistemas de software sin un control de calidad definido?</a:t>
            </a:r>
          </a:p>
          <a:p>
            <a:endParaRPr lang="es-CO" dirty="0"/>
          </a:p>
          <a:p>
            <a:r>
              <a:rPr lang="es-CO" dirty="0"/>
              <a:t>La respuesta corta es no. La respuesta larga es que existen dos tipos de sistemas: el primero, con atributos de calidad bien definidos y conocidos que impulsan decisiones técnicas informadas, y el segundo, con todos los demás sistemas.</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8</a:t>
            </a:fld>
            <a:endParaRPr lang="en-US"/>
          </a:p>
        </p:txBody>
      </p:sp>
    </p:spTree>
    <p:extLst>
      <p:ext uri="{BB962C8B-B14F-4D97-AF65-F5344CB8AC3E}">
        <p14:creationId xmlns:p14="http://schemas.microsoft.com/office/powerpoint/2010/main" val="1976677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El cliente nunca sabrá lo que quiere, pero siempre sabrá lo que no quiere.</a:t>
            </a:r>
          </a:p>
        </p:txBody>
      </p:sp>
      <p:sp>
        <p:nvSpPr>
          <p:cNvPr id="4" name="Slide Number Placeholder 3"/>
          <p:cNvSpPr>
            <a:spLocks noGrp="1"/>
          </p:cNvSpPr>
          <p:nvPr>
            <p:ph type="sldNum" sz="quarter" idx="5"/>
          </p:nvPr>
        </p:nvSpPr>
        <p:spPr/>
        <p:txBody>
          <a:bodyPr/>
          <a:lstStyle/>
          <a:p>
            <a:fld id="{24DDBC99-E585-47DD-8898-71E6D53BFA60}" type="slidenum">
              <a:rPr lang="en-US" smtClean="0"/>
              <a:t>9</a:t>
            </a:fld>
            <a:endParaRPr lang="en-US"/>
          </a:p>
        </p:txBody>
      </p:sp>
    </p:spTree>
    <p:extLst>
      <p:ext uri="{BB962C8B-B14F-4D97-AF65-F5344CB8AC3E}">
        <p14:creationId xmlns:p14="http://schemas.microsoft.com/office/powerpoint/2010/main" val="3050717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b="0" dirty="0">
                <a:solidFill>
                  <a:srgbClr val="0077BB"/>
                </a:solidFill>
                <a:effectLst/>
                <a:latin typeface="Helvetica Neue"/>
              </a:rPr>
              <a:t>Adecuación Funcional</a:t>
            </a:r>
          </a:p>
          <a:p>
            <a:r>
              <a:rPr lang="es-CO" b="0" dirty="0">
                <a:solidFill>
                  <a:srgbClr val="0077BB"/>
                </a:solidFill>
                <a:effectLst/>
                <a:latin typeface="Helvetica Neue"/>
              </a:rPr>
              <a:t>Esta característica representa el grado en que un producto o sistema proporciona funciones que satisfacen las necesidades declaradas e implícitas cuando se utiliza en condiciones específicas. Esta característica se compone de las siguientes </a:t>
            </a:r>
            <a:r>
              <a:rPr lang="es-CO" b="0" dirty="0" err="1">
                <a:solidFill>
                  <a:srgbClr val="0077BB"/>
                </a:solidFill>
                <a:effectLst/>
                <a:latin typeface="Helvetica Neue"/>
              </a:rPr>
              <a:t>sub-características</a:t>
            </a:r>
            <a:r>
              <a:rPr lang="es-CO" b="0" dirty="0">
                <a:solidFill>
                  <a:srgbClr val="0077BB"/>
                </a:solidFill>
                <a:effectLst/>
                <a:latin typeface="Helvetica Neue"/>
              </a:rPr>
              <a:t>:</a:t>
            </a:r>
          </a:p>
          <a:p>
            <a:endParaRPr lang="es-CO" b="0" dirty="0">
              <a:solidFill>
                <a:srgbClr val="0077BB"/>
              </a:solidFill>
              <a:effectLst/>
              <a:latin typeface="Helvetica Neue"/>
            </a:endParaRPr>
          </a:p>
          <a:p>
            <a:pPr marL="171450" indent="-171450">
              <a:buFontTx/>
              <a:buChar char="-"/>
            </a:pPr>
            <a:r>
              <a:rPr lang="es-CO" b="0" dirty="0">
                <a:solidFill>
                  <a:srgbClr val="0077BB"/>
                </a:solidFill>
                <a:effectLst/>
                <a:latin typeface="Helvetica Neue"/>
              </a:rPr>
              <a:t>Completitud funcional: Grado en que el conjunto de funciones cubre todas las tareas y objetivos del usuario especificados.</a:t>
            </a:r>
          </a:p>
          <a:p>
            <a:pPr marL="171450" indent="-171450">
              <a:buFontTx/>
              <a:buChar char="-"/>
            </a:pPr>
            <a:r>
              <a:rPr lang="es-CO" b="0" dirty="0">
                <a:solidFill>
                  <a:srgbClr val="0077BB"/>
                </a:solidFill>
                <a:effectLst/>
                <a:latin typeface="Helvetica Neue"/>
              </a:rPr>
              <a:t>Corrección funcional: Grado en que un producto o sistema proporciona los resultados correctos con la precisión necesaria.</a:t>
            </a:r>
          </a:p>
          <a:p>
            <a:pPr marL="171450" indent="-171450">
              <a:buFontTx/>
              <a:buChar char="-"/>
            </a:pPr>
            <a:r>
              <a:rPr lang="es-CO" b="0" dirty="0">
                <a:solidFill>
                  <a:srgbClr val="0077BB"/>
                </a:solidFill>
                <a:effectLst/>
                <a:latin typeface="Helvetica Neue"/>
              </a:rPr>
              <a:t>Idoneidad funcional: Grado en que las funciones facilitan el cumplimiento de las tareas y objetivos especificados.</a:t>
            </a:r>
          </a:p>
          <a:p>
            <a:endParaRPr lang="es-CO" b="0" dirty="0">
              <a:solidFill>
                <a:srgbClr val="0077BB"/>
              </a:solidFill>
              <a:effectLst/>
              <a:latin typeface="Helvetica Neue"/>
            </a:endParaRPr>
          </a:p>
          <a:p>
            <a:r>
              <a:rPr lang="es-CO" b="0" dirty="0">
                <a:solidFill>
                  <a:srgbClr val="0077BB"/>
                </a:solidFill>
                <a:effectLst/>
                <a:latin typeface="Helvetica Neue"/>
              </a:rPr>
              <a:t>https://iso25000.com/index.php/en/iso-25000-standards/iso-25010</a:t>
            </a:r>
            <a:endParaRPr lang="en-US" b="0" dirty="0">
              <a:effectLst/>
            </a:endParaRPr>
          </a:p>
        </p:txBody>
      </p:sp>
      <p:sp>
        <p:nvSpPr>
          <p:cNvPr id="4" name="Slide Number Placeholder 3"/>
          <p:cNvSpPr>
            <a:spLocks noGrp="1"/>
          </p:cNvSpPr>
          <p:nvPr>
            <p:ph type="sldNum" sz="quarter" idx="5"/>
          </p:nvPr>
        </p:nvSpPr>
        <p:spPr/>
        <p:txBody>
          <a:bodyPr/>
          <a:lstStyle/>
          <a:p>
            <a:fld id="{24DDBC99-E585-47DD-8898-71E6D53BFA60}" type="slidenum">
              <a:rPr lang="en-US" smtClean="0"/>
              <a:t>12</a:t>
            </a:fld>
            <a:endParaRPr lang="en-US"/>
          </a:p>
        </p:txBody>
      </p:sp>
    </p:spTree>
    <p:extLst>
      <p:ext uri="{BB962C8B-B14F-4D97-AF65-F5344CB8AC3E}">
        <p14:creationId xmlns:p14="http://schemas.microsoft.com/office/powerpoint/2010/main" val="1102222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Eficiencia del rendimiento</a:t>
            </a:r>
          </a:p>
          <a:p>
            <a:r>
              <a:rPr lang="es-CO" dirty="0"/>
              <a:t>Esta característica representa el rendimiento en relación con la cantidad de recursos utilizados en las condiciones establecidas. Esta característica se compone de las siguientes </a:t>
            </a:r>
            <a:r>
              <a:rPr lang="es-CO" dirty="0" err="1"/>
              <a:t>subcaracterísticas</a:t>
            </a:r>
            <a:r>
              <a:rPr lang="es-CO" dirty="0"/>
              <a:t>:</a:t>
            </a:r>
          </a:p>
          <a:p>
            <a:pPr marL="171450" indent="-171450">
              <a:buFontTx/>
              <a:buChar char="-"/>
            </a:pPr>
            <a:r>
              <a:rPr lang="es-CO" dirty="0"/>
              <a:t>Comportamiento temporal: Grado en que los tiempos de respuesta y procesamiento, así como las tasas de rendimiento de un producto o sistema, al realizar sus funciones, cumplen con los requisitos.</a:t>
            </a:r>
          </a:p>
          <a:p>
            <a:pPr marL="171450" indent="-171450">
              <a:buFontTx/>
              <a:buChar char="-"/>
            </a:pPr>
            <a:r>
              <a:rPr lang="es-CO" dirty="0"/>
              <a:t>Utilización de recursos: Grado en que la cantidad y los tipos de recursos utilizados por un producto o sistema, al realizar sus funciones, cumplen con los requisitos.</a:t>
            </a:r>
          </a:p>
          <a:p>
            <a:pPr marL="171450" indent="-171450">
              <a:buFontTx/>
              <a:buChar char="-"/>
            </a:pPr>
            <a:r>
              <a:rPr lang="es-CO" dirty="0"/>
              <a:t>Capacidad: Grado en que los límites máximos de un parámetro del producto o sistema cumplen con los requisitos.</a:t>
            </a:r>
          </a:p>
          <a:p>
            <a:endParaRPr lang="es-CO" dirty="0"/>
          </a:p>
          <a:p>
            <a:r>
              <a:rPr lang="es-CO" dirty="0"/>
              <a:t>https://iso25000.com/index.php/en/iso-25000-standards/iso-25010</a:t>
            </a:r>
          </a:p>
          <a:p>
            <a:endParaRPr lang="es-CO" dirty="0"/>
          </a:p>
          <a:p>
            <a:r>
              <a:rPr lang="es-CO" dirty="0"/>
              <a:t>Rendimiento</a:t>
            </a:r>
          </a:p>
          <a:p>
            <a:r>
              <a:rPr lang="es-CO" dirty="0"/>
              <a:t>muestra la respuesta del sistema al realizar ciertas acciones durante un período determinado.</a:t>
            </a:r>
          </a:p>
          <a:p>
            <a:endParaRPr lang="es-CO" dirty="0"/>
          </a:p>
          <a:p>
            <a:r>
              <a:rPr lang="es-CO" dirty="0"/>
              <a:t>Hay dos maneras de medir el rendimiento:</a:t>
            </a:r>
          </a:p>
          <a:p>
            <a:pPr marL="171450" indent="-171450">
              <a:buFontTx/>
              <a:buChar char="-"/>
            </a:pPr>
            <a:r>
              <a:rPr lang="es-CO" dirty="0"/>
              <a:t>Latencia: Tiempo empleado en responder a un evento</a:t>
            </a:r>
          </a:p>
          <a:p>
            <a:pPr marL="171450" indent="-171450">
              <a:buFontTx/>
              <a:buChar char="-"/>
            </a:pPr>
            <a:r>
              <a:rPr lang="es-CO" dirty="0"/>
              <a:t>Capacidad del canal: El número de eventos que ocurren en un momento determinado. </a:t>
            </a:r>
          </a:p>
          <a:p>
            <a:pPr marL="0" indent="0">
              <a:buFontTx/>
              <a:buNone/>
            </a:pPr>
            <a:endParaRPr lang="es-CO" dirty="0"/>
          </a:p>
          <a:p>
            <a:pPr marL="0" indent="0">
              <a:buFontTx/>
              <a:buNone/>
            </a:pPr>
            <a:r>
              <a:rPr lang="es-CO" dirty="0"/>
              <a:t>En la práctica, los posibles indicadores de rendimiento incluyen, por ejemplo:</a:t>
            </a:r>
          </a:p>
          <a:p>
            <a:pPr marL="171450" indent="-171450">
              <a:buFontTx/>
              <a:buChar char="-"/>
            </a:pPr>
            <a:r>
              <a:rPr lang="es-CO" dirty="0"/>
              <a:t>Número promedio/máximo de usuarios del sistema por unidad de tiempo.</a:t>
            </a:r>
          </a:p>
          <a:p>
            <a:pPr marL="171450" indent="-171450">
              <a:buFontTx/>
              <a:buChar char="-"/>
            </a:pPr>
            <a:r>
              <a:rPr lang="es-CO" dirty="0"/>
              <a:t>Tiempo promedio de carga de página.</a:t>
            </a:r>
          </a:p>
          <a:p>
            <a:pPr marL="171450" indent="-171450">
              <a:buFontTx/>
              <a:buChar char="-"/>
            </a:pPr>
            <a:r>
              <a:rPr lang="es-CO" dirty="0"/>
              <a:t>Tiempo promedio de ejecución de métodos.</a:t>
            </a:r>
          </a:p>
          <a:p>
            <a:endParaRPr lang="es-CO" dirty="0"/>
          </a:p>
          <a:p>
            <a:r>
              <a:rPr lang="es-CO" dirty="0"/>
              <a:t>Los problemas de rendimiento a menudo se convierten en problemas que pueden afectar todo, desde la capacidad del servidor o el desarrollo del </a:t>
            </a:r>
            <a:r>
              <a:rPr lang="es-CO" dirty="0" err="1"/>
              <a:t>frontend</a:t>
            </a:r>
            <a:r>
              <a:rPr lang="es-CO" dirty="0"/>
              <a:t> hasta la eficiencia de las consultas a la base de datos o la capacidad de los canales de comunicación.</a:t>
            </a:r>
          </a:p>
          <a:p>
            <a:endParaRPr lang="es-CO" dirty="0"/>
          </a:p>
          <a:p>
            <a:r>
              <a:rPr lang="es-CO" dirty="0"/>
              <a:t>El rendimiento casi siempre se incluye en la lista de atributos de calidad críticos que el arquitecto debe considerar, ya que afecta a todo el sistema y puede afectar a muchas partes de la solución arquitectónica. Por lo tanto, en internet puede encontrar una gran cantidad de ejemplos de cómo abordar los problemas de rendimiento.</a:t>
            </a:r>
          </a:p>
          <a:p>
            <a:endParaRPr lang="es-CO" dirty="0"/>
          </a:p>
          <a:p>
            <a:r>
              <a:rPr lang="es-CO" dirty="0"/>
              <a:t>https://medium.com/@nvashanin/quality-attributes-in-software-architecture-3844ea482732</a:t>
            </a:r>
          </a:p>
          <a:p>
            <a:endParaRPr lang="es-CO" dirty="0"/>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13</a:t>
            </a:fld>
            <a:endParaRPr lang="en-US"/>
          </a:p>
        </p:txBody>
      </p:sp>
    </p:spTree>
    <p:extLst>
      <p:ext uri="{BB962C8B-B14F-4D97-AF65-F5344CB8AC3E}">
        <p14:creationId xmlns:p14="http://schemas.microsoft.com/office/powerpoint/2010/main" val="178260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Compatibilidad</a:t>
            </a:r>
          </a:p>
          <a:p>
            <a:r>
              <a:rPr lang="es-CO" dirty="0"/>
              <a:t>Grado en el que un producto, sistema o componente puede intercambiar información con otros productos, sistemas o componentes, y/o realizar las funciones requeridas compartiendo el mismo entorno de hardware o software. Esta característica se compone de las siguientes </a:t>
            </a:r>
            <a:r>
              <a:rPr lang="es-CO" dirty="0" err="1"/>
              <a:t>subcaracterísticas</a:t>
            </a:r>
            <a:r>
              <a:rPr lang="es-CO" dirty="0"/>
              <a:t>:</a:t>
            </a:r>
          </a:p>
          <a:p>
            <a:r>
              <a:rPr lang="es-CO" dirty="0"/>
              <a:t>Coexistencia: Grado en el que un producto puede realizar las funciones requeridas eficientemente compartiendo un entorno y recursos comunes con otros productos, sin afectar negativamente a ningún otro producto.</a:t>
            </a:r>
          </a:p>
          <a:p>
            <a:r>
              <a:rPr lang="es-CO" dirty="0"/>
              <a:t>Interoperabilidad: Grado en el que dos o más sistemas, productos o componentes pueden intercambiar información y utilizarla.</a:t>
            </a:r>
          </a:p>
          <a:p>
            <a:endParaRPr lang="es-CO" dirty="0"/>
          </a:p>
          <a:p>
            <a:r>
              <a:rPr lang="es-CO" dirty="0"/>
              <a:t>https://iso25000.com/index.php/en/iso-25000-standards/iso-25010?start=3</a:t>
            </a:r>
          </a:p>
          <a:p>
            <a:endParaRPr lang="es-CO" dirty="0"/>
          </a:p>
          <a:p>
            <a:r>
              <a:rPr lang="es-CO" dirty="0"/>
              <a:t>La interoperabilidad es un atributo del sistema o parte del sistema responsable de su funcionamiento, la transmisión de datos y su intercambio con otros sistemas externos. Un sistema bien diseñado facilita la integración con sistemas de terceros. Para mejorar la interoperabilidad, se pueden utilizar interfaces externas bien diseñadas, sistemas de estandarización, etc.</a:t>
            </a:r>
          </a:p>
          <a:p>
            <a:r>
              <a:rPr lang="es-CO" dirty="0"/>
              <a:t>Naturalmente, existen numerosos problemas para la interacción:</a:t>
            </a:r>
          </a:p>
          <a:p>
            <a:r>
              <a:rPr lang="es-CO" dirty="0"/>
              <a:t>Sistemas externos obsoletos.</a:t>
            </a:r>
          </a:p>
          <a:p>
            <a:r>
              <a:rPr lang="es-CO" dirty="0"/>
              <a:t>Diferentes formatos de datos en sistemas externos similares.</a:t>
            </a:r>
          </a:p>
          <a:p>
            <a:r>
              <a:rPr lang="es-CO" dirty="0"/>
              <a:t>Diferentes versiones de la API en sistemas externos.</a:t>
            </a:r>
          </a:p>
          <a:p>
            <a:r>
              <a:rPr lang="es-CO" dirty="0"/>
              <a:t>Retrocompatibilidad de la API para la integración.</a:t>
            </a:r>
          </a:p>
          <a:p>
            <a:r>
              <a:rPr lang="es-CO" dirty="0"/>
              <a:t>Baja calidad y falta de estándares en los sistemas externos.</a:t>
            </a:r>
          </a:p>
          <a:p>
            <a:r>
              <a:rPr lang="es-CO" dirty="0"/>
              <a:t>La interoperabilidad es fundamental. En el mejor de los casos, será necesario crear capas adicionales para la API de interacción. En el peor, será necesario reconstruir todo el sistema.</a:t>
            </a:r>
          </a:p>
          <a:p>
            <a:endParaRPr lang="es-CO" dirty="0"/>
          </a:p>
          <a:p>
            <a:r>
              <a:rPr lang="es-CO" dirty="0"/>
              <a:t>https://medium.com/@nvashanin/quality-attributes-in-software-architecture-3844ea482732</a:t>
            </a:r>
          </a:p>
          <a:p>
            <a:endParaRPr lang="es-CO" dirty="0"/>
          </a:p>
          <a:p>
            <a:r>
              <a:rPr lang="es-CO" dirty="0"/>
              <a:t>La interoperabilidad es un atributo del sistema o de una parte del sistema que se encarga de su funcionamiento, la transmisión de datos y su intercambio con otros sistemas externos. Un sistema bien diseñado facilita la integración con sistemas de terceros. Para mejorar la interoperabilidad, se pueden utilizar interfaces externas bien diseñadas, sistemas de estandarización, etc.</a:t>
            </a:r>
          </a:p>
          <a:p>
            <a:endParaRPr lang="es-CO" dirty="0"/>
          </a:p>
          <a:p>
            <a:r>
              <a:rPr lang="es-CO" dirty="0"/>
              <a:t>Naturalmente, existen numerosos problemas para la interacción:</a:t>
            </a:r>
          </a:p>
          <a:p>
            <a:r>
              <a:rPr lang="es-CO" dirty="0"/>
              <a:t>Sistemas externos obsoletos.</a:t>
            </a:r>
          </a:p>
          <a:p>
            <a:r>
              <a:rPr lang="es-CO" dirty="0"/>
              <a:t>Diferentes formatos de datos en sistemas externos similares.</a:t>
            </a:r>
          </a:p>
          <a:p>
            <a:r>
              <a:rPr lang="es-CO" dirty="0"/>
              <a:t>Diferentes versiones de la API en sistemas externos.</a:t>
            </a:r>
          </a:p>
          <a:p>
            <a:r>
              <a:rPr lang="es-CO" dirty="0"/>
              <a:t>Retrocompatibilidad de la API para la integración.</a:t>
            </a:r>
          </a:p>
          <a:p>
            <a:r>
              <a:rPr lang="es-CO" dirty="0"/>
              <a:t>Baja calidad y falta de estándares en los sistemas externos.</a:t>
            </a:r>
          </a:p>
          <a:p>
            <a:r>
              <a:rPr lang="es-CO" dirty="0"/>
              <a:t>La interoperabilidad es fundamental. En el mejor de los casos, será necesario crear capas adicionales para la API de interacción. En el peor, será necesario reconstruir todo el sistema.</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14</a:t>
            </a:fld>
            <a:endParaRPr lang="en-US"/>
          </a:p>
        </p:txBody>
      </p:sp>
    </p:spTree>
    <p:extLst>
      <p:ext uri="{BB962C8B-B14F-4D97-AF65-F5344CB8AC3E}">
        <p14:creationId xmlns:p14="http://schemas.microsoft.com/office/powerpoint/2010/main" val="27434391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44BD-8321-4C5C-9064-C142D09F32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1C6450-9C80-4B24-AAEB-804B598AD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4B356-1DC9-4D9F-BCAB-0C2EB2C67EEB}"/>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5" name="Footer Placeholder 4">
            <a:extLst>
              <a:ext uri="{FF2B5EF4-FFF2-40B4-BE49-F238E27FC236}">
                <a16:creationId xmlns:a16="http://schemas.microsoft.com/office/drawing/2014/main" id="{7C87D0B1-6E52-41A5-BA83-0B38210C0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7B113-7251-41B8-8528-7C63FC4A22C0}"/>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8" name="Picture 7">
            <a:extLst>
              <a:ext uri="{FF2B5EF4-FFF2-40B4-BE49-F238E27FC236}">
                <a16:creationId xmlns:a16="http://schemas.microsoft.com/office/drawing/2014/main" id="{E1A4FDF4-BED7-4108-9ACC-EFF9DC8E9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09898" y="3009899"/>
            <a:ext cx="6858000" cy="838201"/>
          </a:xfrm>
          <a:prstGeom prst="rect">
            <a:avLst/>
          </a:prstGeom>
        </p:spPr>
      </p:pic>
    </p:spTree>
    <p:extLst>
      <p:ext uri="{BB962C8B-B14F-4D97-AF65-F5344CB8AC3E}">
        <p14:creationId xmlns:p14="http://schemas.microsoft.com/office/powerpoint/2010/main" val="4283543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A73-394F-4EAD-89C4-7C07422B31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5AA66-13F7-4F3F-BF19-B4D255BAB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9E55-2795-4D87-A2DE-0CBA940612A5}"/>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5" name="Footer Placeholder 4">
            <a:extLst>
              <a:ext uri="{FF2B5EF4-FFF2-40B4-BE49-F238E27FC236}">
                <a16:creationId xmlns:a16="http://schemas.microsoft.com/office/drawing/2014/main" id="{F21E71CF-2705-47FD-9EF8-5EB3D5D80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96744-A71B-487C-AD39-93F505C25640}"/>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557503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98651-F190-4560-884D-65645FC39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4351BC-FE55-45E8-9D05-353AA4D7B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B029E-92F8-42AE-905C-B4B23635EFA7}"/>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5" name="Footer Placeholder 4">
            <a:extLst>
              <a:ext uri="{FF2B5EF4-FFF2-40B4-BE49-F238E27FC236}">
                <a16:creationId xmlns:a16="http://schemas.microsoft.com/office/drawing/2014/main" id="{60113D15-36E9-495A-87B7-E64E0E7A0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FBB59-CCA3-4ECF-90EF-F91F9F297706}"/>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724210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7034645" y="420687"/>
            <a:ext cx="5157355" cy="365125"/>
          </a:xfrm>
          <a:prstGeom prst="rect">
            <a:avLst/>
          </a:prstGeom>
        </p:spPr>
        <p:txBody>
          <a:bodyPr>
            <a:normAutofit/>
          </a:bodyPr>
          <a:lstStyle>
            <a:lvl1pPr>
              <a:defRPr sz="2000" b="1">
                <a:solidFill>
                  <a:schemeClr val="bg1"/>
                </a:solidFill>
                <a:latin typeface="Avenir Black" panose="02000503020000020003"/>
              </a:defRPr>
            </a:lvl1pPr>
          </a:lstStyle>
          <a:p>
            <a:r>
              <a:rPr lang="es-ES" dirty="0" err="1"/>
              <a:t>This</a:t>
            </a:r>
            <a:r>
              <a:rPr lang="es-ES" dirty="0"/>
              <a:t> </a:t>
            </a:r>
            <a:r>
              <a:rPr lang="es-ES" dirty="0" err="1"/>
              <a:t>is</a:t>
            </a:r>
            <a:r>
              <a:rPr lang="es-ES" dirty="0"/>
              <a:t> </a:t>
            </a:r>
            <a:r>
              <a:rPr lang="es-ES" dirty="0" err="1"/>
              <a:t>great</a:t>
            </a:r>
            <a:r>
              <a:rPr lang="es-ES" dirty="0"/>
              <a:t> </a:t>
            </a:r>
            <a:r>
              <a:rPr lang="es-ES" dirty="0" err="1"/>
              <a:t>Title</a:t>
            </a:r>
            <a:endParaRPr lang="es-CO" dirty="0"/>
          </a:p>
        </p:txBody>
      </p:sp>
      <p:sp>
        <p:nvSpPr>
          <p:cNvPr id="3" name="Marcador de contenido 2">
            <a:extLst>
              <a:ext uri="{FF2B5EF4-FFF2-40B4-BE49-F238E27FC236}">
                <a16:creationId xmlns:a16="http://schemas.microsoft.com/office/drawing/2014/main" id="{B43861BB-B5CA-EB44-9F3D-EF419CBE16F7}"/>
              </a:ext>
            </a:extLst>
          </p:cNvPr>
          <p:cNvSpPr>
            <a:spLocks noGrp="1"/>
          </p:cNvSpPr>
          <p:nvPr>
            <p:ph idx="1"/>
          </p:nvPr>
        </p:nvSpPr>
        <p:spPr>
          <a:xfrm>
            <a:off x="495299" y="921615"/>
            <a:ext cx="11246427" cy="5312929"/>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texto 2">
            <a:extLst>
              <a:ext uri="{FF2B5EF4-FFF2-40B4-BE49-F238E27FC236}">
                <a16:creationId xmlns:a16="http://schemas.microsoft.com/office/drawing/2014/main" id="{C5C87B01-4306-56D4-4963-43A90A005EC7}"/>
              </a:ext>
            </a:extLst>
          </p:cNvPr>
          <p:cNvSpPr>
            <a:spLocks noGrp="1"/>
          </p:cNvSpPr>
          <p:nvPr>
            <p:ph type="body" idx="13" hasCustomPrompt="1"/>
          </p:nvPr>
        </p:nvSpPr>
        <p:spPr>
          <a:xfrm>
            <a:off x="3283527" y="420687"/>
            <a:ext cx="3751118" cy="365125"/>
          </a:xfrm>
          <a:prstGeom prst="rect">
            <a:avLst/>
          </a:prstGeom>
        </p:spPr>
        <p:txBody>
          <a:bodyPr>
            <a:normAutofit/>
          </a:bodyPr>
          <a:lstStyle>
            <a:lvl1pPr marL="0" indent="0" algn="l">
              <a:buNone/>
              <a:defRPr sz="1400">
                <a:solidFill>
                  <a:schemeClr val="bg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3744576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FF9BC906-71F5-9B4C-ABC2-D7771DEF7C45}"/>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5" name="Marcador de pie de página 4">
            <a:extLst>
              <a:ext uri="{FF2B5EF4-FFF2-40B4-BE49-F238E27FC236}">
                <a16:creationId xmlns:a16="http://schemas.microsoft.com/office/drawing/2014/main" id="{CDA84B62-B171-C34C-AA6D-8BC7773BB3A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36BDA1D7-7845-8F4F-89E3-B61CC68CF0D7}"/>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Título 1">
            <a:extLst>
              <a:ext uri="{FF2B5EF4-FFF2-40B4-BE49-F238E27FC236}">
                <a16:creationId xmlns:a16="http://schemas.microsoft.com/office/drawing/2014/main" id="{0DDFB575-EAE4-1427-4C80-D4784D33A970}"/>
              </a:ext>
            </a:extLst>
          </p:cNvPr>
          <p:cNvSpPr>
            <a:spLocks noGrp="1"/>
          </p:cNvSpPr>
          <p:nvPr>
            <p:ph type="ctrTitle" hasCustomPrompt="1"/>
          </p:nvPr>
        </p:nvSpPr>
        <p:spPr>
          <a:xfrm>
            <a:off x="8153399" y="2107402"/>
            <a:ext cx="3567545" cy="1349857"/>
          </a:xfrm>
          <a:prstGeom prst="rect">
            <a:avLst/>
          </a:prstGeom>
          <a:noFill/>
        </p:spPr>
        <p:txBody>
          <a:bodyPr wrap="square" rtlCol="0" anchor="t">
            <a:spAutoFit/>
          </a:bodyPr>
          <a:lstStyle>
            <a:lvl1pPr>
              <a:defRPr lang="es-CO" sz="4000" b="1" dirty="0">
                <a:solidFill>
                  <a:schemeClr val="bg1"/>
                </a:solidFill>
                <a:latin typeface="Avenir Black" panose="02000503020000020003" pitchFamily="2" charset="0"/>
                <a:ea typeface="+mn-ea"/>
                <a:cs typeface="+mn-cs"/>
              </a:defRPr>
            </a:lvl1pPr>
          </a:lstStyle>
          <a:p>
            <a:pPr marL="0" lvl="0">
              <a:lnSpc>
                <a:spcPts val="5000"/>
              </a:lnSpc>
            </a:pPr>
            <a:r>
              <a:rPr lang="es-ES" dirty="0" err="1"/>
              <a:t>This</a:t>
            </a:r>
            <a:r>
              <a:rPr lang="es-ES" dirty="0"/>
              <a:t> </a:t>
            </a:r>
            <a:r>
              <a:rPr lang="es-ES" dirty="0" err="1"/>
              <a:t>is</a:t>
            </a:r>
            <a:r>
              <a:rPr lang="es-ES" dirty="0"/>
              <a:t> a </a:t>
            </a:r>
            <a:r>
              <a:rPr lang="es-ES" dirty="0" err="1"/>
              <a:t>great</a:t>
            </a:r>
            <a:r>
              <a:rPr lang="es-ES" dirty="0"/>
              <a:t> </a:t>
            </a:r>
            <a:r>
              <a:rPr lang="es-ES" dirty="0" err="1"/>
              <a:t>title</a:t>
            </a:r>
            <a:endParaRPr lang="es-CO" dirty="0"/>
          </a:p>
        </p:txBody>
      </p:sp>
      <p:sp>
        <p:nvSpPr>
          <p:cNvPr id="8" name="Subtítulo 2">
            <a:extLst>
              <a:ext uri="{FF2B5EF4-FFF2-40B4-BE49-F238E27FC236}">
                <a16:creationId xmlns:a16="http://schemas.microsoft.com/office/drawing/2014/main" id="{16D05D1B-82DB-BC92-5A4B-B4045FF09336}"/>
              </a:ext>
            </a:extLst>
          </p:cNvPr>
          <p:cNvSpPr>
            <a:spLocks noGrp="1"/>
          </p:cNvSpPr>
          <p:nvPr>
            <p:ph type="subTitle" idx="1" hasCustomPrompt="1"/>
          </p:nvPr>
        </p:nvSpPr>
        <p:spPr>
          <a:xfrm>
            <a:off x="8153399" y="3483312"/>
            <a:ext cx="2506287" cy="369332"/>
          </a:xfrm>
          <a:prstGeom prst="rect">
            <a:avLst/>
          </a:prstGeom>
          <a:noFill/>
        </p:spPr>
        <p:txBody>
          <a:bodyPr wrap="square" rtlCol="0">
            <a:spAutoFit/>
          </a:bodyPr>
          <a:lstStyle>
            <a:lvl1pPr marL="0" indent="0">
              <a:buNone/>
              <a:defRPr lang="es-CO" sz="2000" dirty="0">
                <a:solidFill>
                  <a:schemeClr val="bg1"/>
                </a:solidFill>
                <a:latin typeface="Avenir Medium" panose="02000503020000020003" pitchFamily="2" charset="0"/>
              </a:defRPr>
            </a:lvl1pPr>
          </a:lstStyle>
          <a:p>
            <a:pPr marL="0" lvl="0"/>
            <a:r>
              <a:rPr lang="es-ES" dirty="0" err="1"/>
              <a:t>This</a:t>
            </a:r>
            <a:r>
              <a:rPr lang="es-ES" dirty="0"/>
              <a:t> </a:t>
            </a:r>
            <a:r>
              <a:rPr lang="es-ES" dirty="0" err="1"/>
              <a:t>is</a:t>
            </a:r>
            <a:r>
              <a:rPr lang="es-ES" dirty="0"/>
              <a:t> a </a:t>
            </a:r>
            <a:r>
              <a:rPr lang="es-ES" dirty="0" err="1"/>
              <a:t>subtitle</a:t>
            </a:r>
            <a:endParaRPr lang="es-CO" dirty="0"/>
          </a:p>
        </p:txBody>
      </p:sp>
    </p:spTree>
    <p:extLst>
      <p:ext uri="{BB962C8B-B14F-4D97-AF65-F5344CB8AC3E}">
        <p14:creationId xmlns:p14="http://schemas.microsoft.com/office/powerpoint/2010/main" val="420783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8427027" y="139558"/>
            <a:ext cx="3764973" cy="948578"/>
          </a:xfrm>
          <a:prstGeom prst="rect">
            <a:avLst/>
          </a:prstGeom>
        </p:spPr>
        <p:txBody>
          <a:bodyPr>
            <a:normAutofit/>
          </a:bodyPr>
          <a:lstStyle>
            <a:lvl1pPr>
              <a:defRPr sz="4000" b="1">
                <a:solidFill>
                  <a:schemeClr val="tx2"/>
                </a:solidFill>
                <a:latin typeface="Avenir Black" panose="02000503020000020003"/>
              </a:defRPr>
            </a:lvl1pPr>
          </a:lstStyle>
          <a:p>
            <a:r>
              <a:rPr lang="es-ES" dirty="0" err="1"/>
              <a:t>This</a:t>
            </a:r>
            <a:r>
              <a:rPr lang="es-ES" dirty="0"/>
              <a:t> </a:t>
            </a:r>
            <a:r>
              <a:rPr lang="es-ES" dirty="0" err="1"/>
              <a:t>is</a:t>
            </a:r>
            <a:r>
              <a:rPr lang="es-ES" dirty="0"/>
              <a:t> a </a:t>
            </a:r>
            <a:r>
              <a:rPr lang="es-ES" dirty="0" err="1"/>
              <a:t>great</a:t>
            </a:r>
            <a:r>
              <a:rPr lang="es-ES" dirty="0"/>
              <a:t> </a:t>
            </a:r>
            <a:r>
              <a:rPr lang="es-ES" dirty="0" err="1"/>
              <a:t>title</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contenido 2">
            <a:extLst>
              <a:ext uri="{FF2B5EF4-FFF2-40B4-BE49-F238E27FC236}">
                <a16:creationId xmlns:a16="http://schemas.microsoft.com/office/drawing/2014/main" id="{BE80812B-BAD2-320D-5290-CC2E8DD1160E}"/>
              </a:ext>
            </a:extLst>
          </p:cNvPr>
          <p:cNvSpPr>
            <a:spLocks noGrp="1"/>
          </p:cNvSpPr>
          <p:nvPr>
            <p:ph idx="1"/>
          </p:nvPr>
        </p:nvSpPr>
        <p:spPr>
          <a:xfrm>
            <a:off x="1610591" y="1558636"/>
            <a:ext cx="10131135" cy="4675908"/>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dirty="0"/>
          </a:p>
        </p:txBody>
      </p:sp>
      <p:sp>
        <p:nvSpPr>
          <p:cNvPr id="8" name="Marcador de texto 2">
            <a:extLst>
              <a:ext uri="{FF2B5EF4-FFF2-40B4-BE49-F238E27FC236}">
                <a16:creationId xmlns:a16="http://schemas.microsoft.com/office/drawing/2014/main" id="{B13ACBF5-482E-732B-6B71-D8471EF2F74E}"/>
              </a:ext>
            </a:extLst>
          </p:cNvPr>
          <p:cNvSpPr>
            <a:spLocks noGrp="1"/>
          </p:cNvSpPr>
          <p:nvPr>
            <p:ph type="body" idx="13" hasCustomPrompt="1"/>
          </p:nvPr>
        </p:nvSpPr>
        <p:spPr>
          <a:xfrm>
            <a:off x="8427027" y="1165372"/>
            <a:ext cx="3764974" cy="271458"/>
          </a:xfrm>
          <a:prstGeom prst="rect">
            <a:avLst/>
          </a:prstGeom>
        </p:spPr>
        <p:txBody>
          <a:bodyPr>
            <a:noAutofit/>
          </a:bodyPr>
          <a:lstStyle>
            <a:lvl1pPr marL="0" indent="0" algn="l">
              <a:buNone/>
              <a:defRPr sz="1800">
                <a:solidFill>
                  <a:schemeClr val="accent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1034597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44BD-8321-4C5C-9064-C142D09F32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1C6450-9C80-4B24-AAEB-804B598AD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4B356-1DC9-4D9F-BCAB-0C2EB2C67EEB}"/>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5" name="Footer Placeholder 4">
            <a:extLst>
              <a:ext uri="{FF2B5EF4-FFF2-40B4-BE49-F238E27FC236}">
                <a16:creationId xmlns:a16="http://schemas.microsoft.com/office/drawing/2014/main" id="{7C87D0B1-6E52-41A5-BA83-0B38210C0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7B113-7251-41B8-8528-7C63FC4A22C0}"/>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8" name="Picture 7">
            <a:extLst>
              <a:ext uri="{FF2B5EF4-FFF2-40B4-BE49-F238E27FC236}">
                <a16:creationId xmlns:a16="http://schemas.microsoft.com/office/drawing/2014/main" id="{E1A4FDF4-BED7-4108-9ACC-EFF9DC8E9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09898" y="3009899"/>
            <a:ext cx="6858000" cy="838201"/>
          </a:xfrm>
          <a:prstGeom prst="rect">
            <a:avLst/>
          </a:prstGeom>
        </p:spPr>
      </p:pic>
    </p:spTree>
    <p:extLst>
      <p:ext uri="{BB962C8B-B14F-4D97-AF65-F5344CB8AC3E}">
        <p14:creationId xmlns:p14="http://schemas.microsoft.com/office/powerpoint/2010/main" val="1762781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40BF-882F-4B41-A1D0-DC79388BE254}"/>
              </a:ext>
            </a:extLst>
          </p:cNvPr>
          <p:cNvSpPr>
            <a:spLocks noGrp="1"/>
          </p:cNvSpPr>
          <p:nvPr>
            <p:ph type="title"/>
          </p:nvPr>
        </p:nvSpPr>
        <p:spPr>
          <a:xfrm>
            <a:off x="838200" y="136525"/>
            <a:ext cx="10515600" cy="674472"/>
          </a:xfrm>
        </p:spPr>
        <p:txBody>
          <a:bodyPr>
            <a:normAutofit/>
          </a:bodyPr>
          <a:lstStyle>
            <a:lvl1pPr>
              <a:defRPr sz="4800" b="1">
                <a:solidFill>
                  <a:schemeClr val="accent2"/>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6149C5C-8C40-49AA-85E7-C669118EF4BD}"/>
              </a:ext>
            </a:extLst>
          </p:cNvPr>
          <p:cNvSpPr>
            <a:spLocks noGrp="1"/>
          </p:cNvSpPr>
          <p:nvPr>
            <p:ph idx="1"/>
          </p:nvPr>
        </p:nvSpPr>
        <p:spPr>
          <a:xfrm>
            <a:off x="838200" y="947523"/>
            <a:ext cx="10515600" cy="4938495"/>
          </a:xfrm>
        </p:spPr>
        <p:txBody>
          <a:bodyPr/>
          <a:lstStyle>
            <a:lvl1pPr marL="228600" indent="-228600">
              <a:buClr>
                <a:schemeClr val="accent2">
                  <a:lumMod val="75000"/>
                </a:schemeClr>
              </a:buClr>
              <a:buFont typeface="Wingdings" panose="05000000000000000000" pitchFamily="2" charset="2"/>
              <a:buChar char="§"/>
              <a:defRPr/>
            </a:lvl1pPr>
            <a:lvl2pPr marL="685800" indent="-228600">
              <a:buClr>
                <a:schemeClr val="accent2"/>
              </a:buClr>
              <a:buFont typeface="Arial" panose="020B0604020202020204" pitchFamily="34" charset="0"/>
              <a:buChar char="•"/>
              <a:defRPr/>
            </a:lvl2pPr>
            <a:lvl3pPr marL="1143000" indent="-228600">
              <a:buClr>
                <a:srgbClr val="C00000"/>
              </a:buClr>
              <a:buFont typeface="Wingdings" panose="05000000000000000000" pitchFamily="2" charset="2"/>
              <a:buChar char="§"/>
              <a:defRPr/>
            </a:lvl3pPr>
            <a:lvl4pPr marL="1600200" indent="-228600">
              <a:buClr>
                <a:schemeClr val="accent4">
                  <a:lumMod val="60000"/>
                  <a:lumOff val="40000"/>
                </a:schemeClr>
              </a:buClr>
              <a:buFont typeface="Wingdings" panose="05000000000000000000" pitchFamily="2" charset="2"/>
              <a:buChar char="§"/>
              <a:defRPr/>
            </a:lvl4pPr>
            <a:lvl5pPr marL="2057400" indent="-228600">
              <a:buClr>
                <a:schemeClr val="accent4">
                  <a:lumMod val="75000"/>
                </a:schemeClr>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A4E8BA3-9AA6-4B31-8A76-158C8665E418}"/>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5" name="Footer Placeholder 4">
            <a:extLst>
              <a:ext uri="{FF2B5EF4-FFF2-40B4-BE49-F238E27FC236}">
                <a16:creationId xmlns:a16="http://schemas.microsoft.com/office/drawing/2014/main" id="{12A19CDE-05ED-4C3E-8F69-53B58A0B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73FA-3A19-4052-B53A-3AA3FBB5CECD}"/>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9" name="Picture 8">
            <a:extLst>
              <a:ext uri="{FF2B5EF4-FFF2-40B4-BE49-F238E27FC236}">
                <a16:creationId xmlns:a16="http://schemas.microsoft.com/office/drawing/2014/main" id="{F06F3E75-F3B2-14B7-E910-1597A1766ED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246123" y="3246119"/>
            <a:ext cx="6858000" cy="365760"/>
          </a:xfrm>
          <a:prstGeom prst="rect">
            <a:avLst/>
          </a:prstGeom>
        </p:spPr>
      </p:pic>
    </p:spTree>
    <p:extLst>
      <p:ext uri="{BB962C8B-B14F-4D97-AF65-F5344CB8AC3E}">
        <p14:creationId xmlns:p14="http://schemas.microsoft.com/office/powerpoint/2010/main" val="1279273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443-AD39-4B01-9BCE-CF9D21C3C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CD5D8-38CB-432D-B972-87CC64BB4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D0599-C214-419A-8A34-C05DBEA0861D}"/>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5" name="Footer Placeholder 4">
            <a:extLst>
              <a:ext uri="{FF2B5EF4-FFF2-40B4-BE49-F238E27FC236}">
                <a16:creationId xmlns:a16="http://schemas.microsoft.com/office/drawing/2014/main" id="{2C38DA30-0A59-4E9E-9584-EEBD4F4B0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4565A-38BA-4532-AF25-27F0A7ECB748}"/>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263340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A0EB-50C2-4DE3-A9C6-30B91B4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30668-0D60-4FB2-8861-8ED58F5C6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8C9A1-CF4B-4FAB-8C47-9776FE8E2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6C6EFE-1FD8-4947-A3ED-B1B2692A2405}"/>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6" name="Footer Placeholder 5">
            <a:extLst>
              <a:ext uri="{FF2B5EF4-FFF2-40B4-BE49-F238E27FC236}">
                <a16:creationId xmlns:a16="http://schemas.microsoft.com/office/drawing/2014/main" id="{880725A6-BFB9-46E2-94F4-E18EE716A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FFD0C-836F-40AF-87D7-B70663F28BDB}"/>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134422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6F9-ED27-470F-BB60-FCB7B4300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8860D-1A7D-4F80-A25F-92216BCD9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39F1-5594-40A9-AB9E-EAB99DCDA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2C4018-E341-49ED-A4A0-8607C70DE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406A-32AE-4B73-A037-995BCC07F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2D48AE-2E2E-4736-B55A-90C61BECD807}"/>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8" name="Footer Placeholder 7">
            <a:extLst>
              <a:ext uri="{FF2B5EF4-FFF2-40B4-BE49-F238E27FC236}">
                <a16:creationId xmlns:a16="http://schemas.microsoft.com/office/drawing/2014/main" id="{D9D7C44D-1218-45A0-A426-2B944079A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1CA866-931C-4A32-AA06-638443A8DA25}"/>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221161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40BF-882F-4B41-A1D0-DC79388BE254}"/>
              </a:ext>
            </a:extLst>
          </p:cNvPr>
          <p:cNvSpPr>
            <a:spLocks noGrp="1"/>
          </p:cNvSpPr>
          <p:nvPr>
            <p:ph type="title"/>
          </p:nvPr>
        </p:nvSpPr>
        <p:spPr>
          <a:xfrm>
            <a:off x="838200" y="136525"/>
            <a:ext cx="10515600" cy="674472"/>
          </a:xfrm>
        </p:spPr>
        <p:txBody>
          <a:bodyPr>
            <a:normAutofit/>
          </a:bodyPr>
          <a:lstStyle>
            <a:lvl1pPr>
              <a:defRPr sz="4800" b="1">
                <a:solidFill>
                  <a:schemeClr val="accent2"/>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6149C5C-8C40-49AA-85E7-C669118EF4BD}"/>
              </a:ext>
            </a:extLst>
          </p:cNvPr>
          <p:cNvSpPr>
            <a:spLocks noGrp="1"/>
          </p:cNvSpPr>
          <p:nvPr>
            <p:ph idx="1"/>
          </p:nvPr>
        </p:nvSpPr>
        <p:spPr>
          <a:xfrm>
            <a:off x="838200" y="947523"/>
            <a:ext cx="10515600" cy="4938495"/>
          </a:xfrm>
        </p:spPr>
        <p:txBody>
          <a:bodyPr/>
          <a:lstStyle>
            <a:lvl1pPr marL="228600" indent="-228600">
              <a:buClr>
                <a:schemeClr val="accent2">
                  <a:lumMod val="75000"/>
                </a:schemeClr>
              </a:buClr>
              <a:buFont typeface="Wingdings" panose="05000000000000000000" pitchFamily="2" charset="2"/>
              <a:buChar char="§"/>
              <a:defRPr/>
            </a:lvl1pPr>
            <a:lvl2pPr marL="685800" indent="-228600">
              <a:buClr>
                <a:schemeClr val="accent2"/>
              </a:buClr>
              <a:buFont typeface="Arial" panose="020B0604020202020204" pitchFamily="34" charset="0"/>
              <a:buChar char="•"/>
              <a:defRPr/>
            </a:lvl2pPr>
            <a:lvl3pPr marL="1143000" indent="-228600">
              <a:buClr>
                <a:srgbClr val="C00000"/>
              </a:buClr>
              <a:buFont typeface="Wingdings" panose="05000000000000000000" pitchFamily="2" charset="2"/>
              <a:buChar char="§"/>
              <a:defRPr/>
            </a:lvl3pPr>
            <a:lvl4pPr marL="1600200" indent="-228600">
              <a:buClr>
                <a:schemeClr val="accent4">
                  <a:lumMod val="60000"/>
                  <a:lumOff val="40000"/>
                </a:schemeClr>
              </a:buClr>
              <a:buFont typeface="Wingdings" panose="05000000000000000000" pitchFamily="2" charset="2"/>
              <a:buChar char="§"/>
              <a:defRPr/>
            </a:lvl4pPr>
            <a:lvl5pPr marL="2057400" indent="-228600">
              <a:buClr>
                <a:schemeClr val="accent4">
                  <a:lumMod val="75000"/>
                </a:schemeClr>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A4E8BA3-9AA6-4B31-8A76-158C8665E418}"/>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5" name="Footer Placeholder 4">
            <a:extLst>
              <a:ext uri="{FF2B5EF4-FFF2-40B4-BE49-F238E27FC236}">
                <a16:creationId xmlns:a16="http://schemas.microsoft.com/office/drawing/2014/main" id="{12A19CDE-05ED-4C3E-8F69-53B58A0B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73FA-3A19-4052-B53A-3AA3FBB5CECD}"/>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9" name="Picture 8">
            <a:extLst>
              <a:ext uri="{FF2B5EF4-FFF2-40B4-BE49-F238E27FC236}">
                <a16:creationId xmlns:a16="http://schemas.microsoft.com/office/drawing/2014/main" id="{F06F3E75-F3B2-14B7-E910-1597A1766ED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246123" y="3246119"/>
            <a:ext cx="6858000" cy="365760"/>
          </a:xfrm>
          <a:prstGeom prst="rect">
            <a:avLst/>
          </a:prstGeom>
        </p:spPr>
      </p:pic>
    </p:spTree>
    <p:extLst>
      <p:ext uri="{BB962C8B-B14F-4D97-AF65-F5344CB8AC3E}">
        <p14:creationId xmlns:p14="http://schemas.microsoft.com/office/powerpoint/2010/main" val="26952422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5381-27E3-4595-A386-E24194B9C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F4C5A-B960-4A00-9AB7-47028600615E}"/>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4" name="Footer Placeholder 3">
            <a:extLst>
              <a:ext uri="{FF2B5EF4-FFF2-40B4-BE49-F238E27FC236}">
                <a16:creationId xmlns:a16="http://schemas.microsoft.com/office/drawing/2014/main" id="{02D2AA24-A8A8-4016-9E68-57A3E452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90D1E-9E53-4009-9CE6-1E1FDB257399}"/>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206998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4BDEA-62CD-4DDE-90B3-FFCC299908DC}"/>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3" name="Footer Placeholder 2">
            <a:extLst>
              <a:ext uri="{FF2B5EF4-FFF2-40B4-BE49-F238E27FC236}">
                <a16:creationId xmlns:a16="http://schemas.microsoft.com/office/drawing/2014/main" id="{571C6650-D8B9-4010-9BE2-CA58683A2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CEB4-1B81-4F27-B2A1-46FD2E3E6E94}"/>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6601490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0D38-D030-4E2F-A318-24A376436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C09621-54F5-4418-BD78-56EBF0E53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A6A49-D4DA-4F4E-9E4B-E480F7F5C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FA75F-F147-464F-B0EE-79F5ADB28F72}"/>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6" name="Footer Placeholder 5">
            <a:extLst>
              <a:ext uri="{FF2B5EF4-FFF2-40B4-BE49-F238E27FC236}">
                <a16:creationId xmlns:a16="http://schemas.microsoft.com/office/drawing/2014/main" id="{8F6AD03E-102D-4CE7-A51C-A3B2FD0C0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AF012-E62A-4982-80FC-90EC8B489207}"/>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3550906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C5F7-E05B-4906-9A8E-98E74D404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B9F6-3EF5-4A3D-8D8F-6FDF0B67C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5FE1A6-9C04-49B0-A6B4-13D7193C2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4F74D-07CB-4005-BB52-C82DF3AAA010}"/>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6" name="Footer Placeholder 5">
            <a:extLst>
              <a:ext uri="{FF2B5EF4-FFF2-40B4-BE49-F238E27FC236}">
                <a16:creationId xmlns:a16="http://schemas.microsoft.com/office/drawing/2014/main" id="{45E7272B-7143-4C34-988F-E3639CF58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8B9C9-D6C7-4052-8022-791524F1E4FE}"/>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8331095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A73-394F-4EAD-89C4-7C07422B31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5AA66-13F7-4F3F-BF19-B4D255BAB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9E55-2795-4D87-A2DE-0CBA940612A5}"/>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5" name="Footer Placeholder 4">
            <a:extLst>
              <a:ext uri="{FF2B5EF4-FFF2-40B4-BE49-F238E27FC236}">
                <a16:creationId xmlns:a16="http://schemas.microsoft.com/office/drawing/2014/main" id="{F21E71CF-2705-47FD-9EF8-5EB3D5D80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96744-A71B-487C-AD39-93F505C25640}"/>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0587207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98651-F190-4560-884D-65645FC39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4351BC-FE55-45E8-9D05-353AA4D7B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B029E-92F8-42AE-905C-B4B23635EFA7}"/>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5" name="Footer Placeholder 4">
            <a:extLst>
              <a:ext uri="{FF2B5EF4-FFF2-40B4-BE49-F238E27FC236}">
                <a16:creationId xmlns:a16="http://schemas.microsoft.com/office/drawing/2014/main" id="{60113D15-36E9-495A-87B7-E64E0E7A0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FBB59-CCA3-4ECF-90EF-F91F9F297706}"/>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2394693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7034645" y="420687"/>
            <a:ext cx="5157355" cy="365125"/>
          </a:xfrm>
          <a:prstGeom prst="rect">
            <a:avLst/>
          </a:prstGeom>
        </p:spPr>
        <p:txBody>
          <a:bodyPr>
            <a:normAutofit/>
          </a:bodyPr>
          <a:lstStyle>
            <a:lvl1pPr>
              <a:defRPr sz="2000" b="1">
                <a:solidFill>
                  <a:schemeClr val="bg1"/>
                </a:solidFill>
                <a:latin typeface="Avenir Black" panose="02000503020000020003"/>
              </a:defRPr>
            </a:lvl1pPr>
          </a:lstStyle>
          <a:p>
            <a:r>
              <a:rPr lang="es-ES" dirty="0" err="1"/>
              <a:t>This</a:t>
            </a:r>
            <a:r>
              <a:rPr lang="es-ES" dirty="0"/>
              <a:t> </a:t>
            </a:r>
            <a:r>
              <a:rPr lang="es-ES" dirty="0" err="1"/>
              <a:t>is</a:t>
            </a:r>
            <a:r>
              <a:rPr lang="es-ES" dirty="0"/>
              <a:t> </a:t>
            </a:r>
            <a:r>
              <a:rPr lang="es-ES" dirty="0" err="1"/>
              <a:t>great</a:t>
            </a:r>
            <a:r>
              <a:rPr lang="es-ES" dirty="0"/>
              <a:t> </a:t>
            </a:r>
            <a:r>
              <a:rPr lang="es-ES" dirty="0" err="1"/>
              <a:t>Title</a:t>
            </a:r>
            <a:endParaRPr lang="es-CO" dirty="0"/>
          </a:p>
        </p:txBody>
      </p:sp>
      <p:sp>
        <p:nvSpPr>
          <p:cNvPr id="3" name="Marcador de contenido 2">
            <a:extLst>
              <a:ext uri="{FF2B5EF4-FFF2-40B4-BE49-F238E27FC236}">
                <a16:creationId xmlns:a16="http://schemas.microsoft.com/office/drawing/2014/main" id="{B43861BB-B5CA-EB44-9F3D-EF419CBE16F7}"/>
              </a:ext>
            </a:extLst>
          </p:cNvPr>
          <p:cNvSpPr>
            <a:spLocks noGrp="1"/>
          </p:cNvSpPr>
          <p:nvPr>
            <p:ph idx="1"/>
          </p:nvPr>
        </p:nvSpPr>
        <p:spPr>
          <a:xfrm>
            <a:off x="495299" y="921615"/>
            <a:ext cx="11246427" cy="5312929"/>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texto 2">
            <a:extLst>
              <a:ext uri="{FF2B5EF4-FFF2-40B4-BE49-F238E27FC236}">
                <a16:creationId xmlns:a16="http://schemas.microsoft.com/office/drawing/2014/main" id="{C5C87B01-4306-56D4-4963-43A90A005EC7}"/>
              </a:ext>
            </a:extLst>
          </p:cNvPr>
          <p:cNvSpPr>
            <a:spLocks noGrp="1"/>
          </p:cNvSpPr>
          <p:nvPr>
            <p:ph type="body" idx="13" hasCustomPrompt="1"/>
          </p:nvPr>
        </p:nvSpPr>
        <p:spPr>
          <a:xfrm>
            <a:off x="3283527" y="420687"/>
            <a:ext cx="3751118" cy="365125"/>
          </a:xfrm>
          <a:prstGeom prst="rect">
            <a:avLst/>
          </a:prstGeom>
        </p:spPr>
        <p:txBody>
          <a:bodyPr>
            <a:normAutofit/>
          </a:bodyPr>
          <a:lstStyle>
            <a:lvl1pPr marL="0" indent="0" algn="l">
              <a:buNone/>
              <a:defRPr sz="1400">
                <a:solidFill>
                  <a:schemeClr val="bg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365188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443-AD39-4B01-9BCE-CF9D21C3C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CD5D8-38CB-432D-B972-87CC64BB4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D0599-C214-419A-8A34-C05DBEA0861D}"/>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5" name="Footer Placeholder 4">
            <a:extLst>
              <a:ext uri="{FF2B5EF4-FFF2-40B4-BE49-F238E27FC236}">
                <a16:creationId xmlns:a16="http://schemas.microsoft.com/office/drawing/2014/main" id="{2C38DA30-0A59-4E9E-9584-EEBD4F4B0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4565A-38BA-4532-AF25-27F0A7ECB748}"/>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2758243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A0EB-50C2-4DE3-A9C6-30B91B4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30668-0D60-4FB2-8861-8ED58F5C6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8C9A1-CF4B-4FAB-8C47-9776FE8E2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6C6EFE-1FD8-4947-A3ED-B1B2692A2405}"/>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6" name="Footer Placeholder 5">
            <a:extLst>
              <a:ext uri="{FF2B5EF4-FFF2-40B4-BE49-F238E27FC236}">
                <a16:creationId xmlns:a16="http://schemas.microsoft.com/office/drawing/2014/main" id="{880725A6-BFB9-46E2-94F4-E18EE716A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FFD0C-836F-40AF-87D7-B70663F28BDB}"/>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684318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6F9-ED27-470F-BB60-FCB7B4300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8860D-1A7D-4F80-A25F-92216BCD9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39F1-5594-40A9-AB9E-EAB99DCDA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2C4018-E341-49ED-A4A0-8607C70DE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406A-32AE-4B73-A037-995BCC07F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2D48AE-2E2E-4736-B55A-90C61BECD807}"/>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8" name="Footer Placeholder 7">
            <a:extLst>
              <a:ext uri="{FF2B5EF4-FFF2-40B4-BE49-F238E27FC236}">
                <a16:creationId xmlns:a16="http://schemas.microsoft.com/office/drawing/2014/main" id="{D9D7C44D-1218-45A0-A426-2B944079A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1CA866-931C-4A32-AA06-638443A8DA25}"/>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578213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5381-27E3-4595-A386-E24194B9C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F4C5A-B960-4A00-9AB7-47028600615E}"/>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4" name="Footer Placeholder 3">
            <a:extLst>
              <a:ext uri="{FF2B5EF4-FFF2-40B4-BE49-F238E27FC236}">
                <a16:creationId xmlns:a16="http://schemas.microsoft.com/office/drawing/2014/main" id="{02D2AA24-A8A8-4016-9E68-57A3E452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90D1E-9E53-4009-9CE6-1E1FDB257399}"/>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027412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4BDEA-62CD-4DDE-90B3-FFCC299908DC}"/>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3" name="Footer Placeholder 2">
            <a:extLst>
              <a:ext uri="{FF2B5EF4-FFF2-40B4-BE49-F238E27FC236}">
                <a16:creationId xmlns:a16="http://schemas.microsoft.com/office/drawing/2014/main" id="{571C6650-D8B9-4010-9BE2-CA58683A2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CEB4-1B81-4F27-B2A1-46FD2E3E6E94}"/>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116386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0D38-D030-4E2F-A318-24A376436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C09621-54F5-4418-BD78-56EBF0E53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A6A49-D4DA-4F4E-9E4B-E480F7F5C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FA75F-F147-464F-B0EE-79F5ADB28F72}"/>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6" name="Footer Placeholder 5">
            <a:extLst>
              <a:ext uri="{FF2B5EF4-FFF2-40B4-BE49-F238E27FC236}">
                <a16:creationId xmlns:a16="http://schemas.microsoft.com/office/drawing/2014/main" id="{8F6AD03E-102D-4CE7-A51C-A3B2FD0C0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AF012-E62A-4982-80FC-90EC8B489207}"/>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965607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C5F7-E05B-4906-9A8E-98E74D404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B9F6-3EF5-4A3D-8D8F-6FDF0B67C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5FE1A6-9C04-49B0-A6B4-13D7193C2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4F74D-07CB-4005-BB52-C82DF3AAA010}"/>
              </a:ext>
            </a:extLst>
          </p:cNvPr>
          <p:cNvSpPr>
            <a:spLocks noGrp="1"/>
          </p:cNvSpPr>
          <p:nvPr>
            <p:ph type="dt" sz="half" idx="10"/>
          </p:nvPr>
        </p:nvSpPr>
        <p:spPr/>
        <p:txBody>
          <a:bodyPr/>
          <a:lstStyle/>
          <a:p>
            <a:fld id="{99C80EB1-3F7A-44A9-BF6E-5E1E469E7BE5}" type="datetimeFigureOut">
              <a:rPr lang="en-US" smtClean="0"/>
              <a:t>4/9/2025</a:t>
            </a:fld>
            <a:endParaRPr lang="en-US"/>
          </a:p>
        </p:txBody>
      </p:sp>
      <p:sp>
        <p:nvSpPr>
          <p:cNvPr id="6" name="Footer Placeholder 5">
            <a:extLst>
              <a:ext uri="{FF2B5EF4-FFF2-40B4-BE49-F238E27FC236}">
                <a16:creationId xmlns:a16="http://schemas.microsoft.com/office/drawing/2014/main" id="{45E7272B-7143-4C34-988F-E3639CF58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8B9C9-D6C7-4052-8022-791524F1E4FE}"/>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634877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9DD99-76B2-44B7-B008-EC65F1134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A4A8C-CF28-480C-BB1B-529594EFE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D31AF-94D4-493F-8C93-EA511B8B0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80EB1-3F7A-44A9-BF6E-5E1E469E7BE5}" type="datetimeFigureOut">
              <a:rPr lang="en-US" smtClean="0"/>
              <a:t>4/9/2025</a:t>
            </a:fld>
            <a:endParaRPr lang="en-US"/>
          </a:p>
        </p:txBody>
      </p:sp>
      <p:sp>
        <p:nvSpPr>
          <p:cNvPr id="5" name="Footer Placeholder 4">
            <a:extLst>
              <a:ext uri="{FF2B5EF4-FFF2-40B4-BE49-F238E27FC236}">
                <a16:creationId xmlns:a16="http://schemas.microsoft.com/office/drawing/2014/main" id="{61CA2940-230F-4F3F-8540-98C9EDE85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B814D-F3CB-4C82-BEA0-D3139F3B0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EB194-735D-4733-B2FC-F1DB550CBD87}" type="slidenum">
              <a:rPr lang="en-US" smtClean="0"/>
              <a:t>‹#›</a:t>
            </a:fld>
            <a:endParaRPr lang="en-US"/>
          </a:p>
        </p:txBody>
      </p:sp>
    </p:spTree>
    <p:extLst>
      <p:ext uri="{BB962C8B-B14F-4D97-AF65-F5344CB8AC3E}">
        <p14:creationId xmlns:p14="http://schemas.microsoft.com/office/powerpoint/2010/main" val="403752128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9DD99-76B2-44B7-B008-EC65F1134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A4A8C-CF28-480C-BB1B-529594EFE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D31AF-94D4-493F-8C93-EA511B8B0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80EB1-3F7A-44A9-BF6E-5E1E469E7BE5}" type="datetimeFigureOut">
              <a:rPr lang="en-US" smtClean="0"/>
              <a:t>4/9/2025</a:t>
            </a:fld>
            <a:endParaRPr lang="en-US"/>
          </a:p>
        </p:txBody>
      </p:sp>
      <p:sp>
        <p:nvSpPr>
          <p:cNvPr id="5" name="Footer Placeholder 4">
            <a:extLst>
              <a:ext uri="{FF2B5EF4-FFF2-40B4-BE49-F238E27FC236}">
                <a16:creationId xmlns:a16="http://schemas.microsoft.com/office/drawing/2014/main" id="{61CA2940-230F-4F3F-8540-98C9EDE85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B814D-F3CB-4C82-BEA0-D3139F3B0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EB194-735D-4733-B2FC-F1DB550CBD87}" type="slidenum">
              <a:rPr lang="en-US" smtClean="0"/>
              <a:t>‹#›</a:t>
            </a:fld>
            <a:endParaRPr lang="en-US"/>
          </a:p>
        </p:txBody>
      </p:sp>
    </p:spTree>
    <p:extLst>
      <p:ext uri="{BB962C8B-B14F-4D97-AF65-F5344CB8AC3E}">
        <p14:creationId xmlns:p14="http://schemas.microsoft.com/office/powerpoint/2010/main" val="25445546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iso25000.com/index.php/en/iso-25000-standards/iso-25010"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A9EB-23A7-7473-EA79-19CAFA1A0F74}"/>
              </a:ext>
            </a:extLst>
          </p:cNvPr>
          <p:cNvSpPr>
            <a:spLocks noGrp="1"/>
          </p:cNvSpPr>
          <p:nvPr>
            <p:ph type="title"/>
          </p:nvPr>
        </p:nvSpPr>
        <p:spPr/>
        <p:txBody>
          <a:bodyPr>
            <a:normAutofit fontScale="90000"/>
          </a:bodyPr>
          <a:lstStyle/>
          <a:p>
            <a:endParaRPr lang="es-CO"/>
          </a:p>
        </p:txBody>
      </p:sp>
      <p:sp>
        <p:nvSpPr>
          <p:cNvPr id="3" name="Content Placeholder 2">
            <a:extLst>
              <a:ext uri="{FF2B5EF4-FFF2-40B4-BE49-F238E27FC236}">
                <a16:creationId xmlns:a16="http://schemas.microsoft.com/office/drawing/2014/main" id="{33898796-72AC-B395-2C01-4EB826ECADA9}"/>
              </a:ext>
            </a:extLst>
          </p:cNvPr>
          <p:cNvSpPr>
            <a:spLocks noGrp="1"/>
          </p:cNvSpPr>
          <p:nvPr>
            <p:ph idx="1"/>
          </p:nvPr>
        </p:nvSpPr>
        <p:spPr/>
        <p:txBody>
          <a:bodyPr/>
          <a:lstStyle/>
          <a:p>
            <a:endParaRPr lang="es-CO"/>
          </a:p>
        </p:txBody>
      </p:sp>
      <p:pic>
        <p:nvPicPr>
          <p:cNvPr id="4" name="Google Shape;90;p13">
            <a:extLst>
              <a:ext uri="{FF2B5EF4-FFF2-40B4-BE49-F238E27FC236}">
                <a16:creationId xmlns:a16="http://schemas.microsoft.com/office/drawing/2014/main" id="{02086D88-2904-FF75-A97D-05329CF3E60A}"/>
              </a:ext>
            </a:extLst>
          </p:cNvPr>
          <p:cNvPicPr preferRelativeResize="0"/>
          <p:nvPr/>
        </p:nvPicPr>
        <p:blipFill rotWithShape="1">
          <a:blip r:embed="rId3">
            <a:alphaModFix/>
          </a:blip>
          <a:srcRect/>
          <a:stretch/>
        </p:blipFill>
        <p:spPr>
          <a:xfrm>
            <a:off x="0" y="0"/>
            <a:ext cx="12192000" cy="6832601"/>
          </a:xfrm>
          <a:prstGeom prst="rect">
            <a:avLst/>
          </a:prstGeom>
          <a:noFill/>
          <a:ln>
            <a:noFill/>
          </a:ln>
        </p:spPr>
      </p:pic>
      <p:sp>
        <p:nvSpPr>
          <p:cNvPr id="5" name="Title 1">
            <a:extLst>
              <a:ext uri="{FF2B5EF4-FFF2-40B4-BE49-F238E27FC236}">
                <a16:creationId xmlns:a16="http://schemas.microsoft.com/office/drawing/2014/main" id="{1844C268-738B-6269-24C9-E9A541B2A9E1}"/>
              </a:ext>
            </a:extLst>
          </p:cNvPr>
          <p:cNvSpPr txBox="1">
            <a:spLocks/>
          </p:cNvSpPr>
          <p:nvPr/>
        </p:nvSpPr>
        <p:spPr>
          <a:xfrm>
            <a:off x="578913" y="1284137"/>
            <a:ext cx="4121104" cy="26385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accent2"/>
                </a:solidFill>
                <a:latin typeface="+mn-lt"/>
                <a:ea typeface="+mj-ea"/>
                <a:cs typeface="+mj-cs"/>
              </a:defRPr>
            </a:lvl1pPr>
          </a:lstStyle>
          <a:p>
            <a:r>
              <a:rPr lang="es-CO">
                <a:solidFill>
                  <a:schemeClr val="bg1"/>
                </a:solidFill>
              </a:rPr>
              <a:t>Software Architecture</a:t>
            </a:r>
            <a:endParaRPr lang="es-CO" dirty="0">
              <a:solidFill>
                <a:schemeClr val="bg1"/>
              </a:solidFill>
            </a:endParaRPr>
          </a:p>
        </p:txBody>
      </p:sp>
      <p:pic>
        <p:nvPicPr>
          <p:cNvPr id="6" name="Picture 5" descr="A picture containing logo&#10;&#10;Description automatically generated">
            <a:extLst>
              <a:ext uri="{FF2B5EF4-FFF2-40B4-BE49-F238E27FC236}">
                <a16:creationId xmlns:a16="http://schemas.microsoft.com/office/drawing/2014/main" id="{A045DB32-BE00-BFD2-9B38-7A42BD7D83E4}"/>
              </a:ext>
            </a:extLst>
          </p:cNvPr>
          <p:cNvPicPr>
            <a:picLocks noChangeAspect="1"/>
          </p:cNvPicPr>
          <p:nvPr/>
        </p:nvPicPr>
        <p:blipFill>
          <a:blip r:embed="rId4"/>
          <a:stretch>
            <a:fillRect/>
          </a:stretch>
        </p:blipFill>
        <p:spPr>
          <a:xfrm>
            <a:off x="7651183" y="1284137"/>
            <a:ext cx="3961905" cy="3771428"/>
          </a:xfrm>
          <a:prstGeom prst="rect">
            <a:avLst/>
          </a:prstGeom>
        </p:spPr>
      </p:pic>
      <p:pic>
        <p:nvPicPr>
          <p:cNvPr id="7" name="Picture 6" descr="Text&#10;&#10;Description automatically generated">
            <a:extLst>
              <a:ext uri="{FF2B5EF4-FFF2-40B4-BE49-F238E27FC236}">
                <a16:creationId xmlns:a16="http://schemas.microsoft.com/office/drawing/2014/main" id="{37CF93C0-8FF7-115F-EEB9-00D27B8C2D0F}"/>
              </a:ext>
            </a:extLst>
          </p:cNvPr>
          <p:cNvPicPr>
            <a:picLocks noChangeAspect="1"/>
          </p:cNvPicPr>
          <p:nvPr/>
        </p:nvPicPr>
        <p:blipFill>
          <a:blip r:embed="rId5"/>
          <a:stretch>
            <a:fillRect/>
          </a:stretch>
        </p:blipFill>
        <p:spPr>
          <a:xfrm>
            <a:off x="10489995" y="5278277"/>
            <a:ext cx="1234606" cy="1331611"/>
          </a:xfrm>
          <a:prstGeom prst="rect">
            <a:avLst/>
          </a:prstGeom>
        </p:spPr>
      </p:pic>
      <p:sp>
        <p:nvSpPr>
          <p:cNvPr id="8" name="TextBox 7">
            <a:extLst>
              <a:ext uri="{FF2B5EF4-FFF2-40B4-BE49-F238E27FC236}">
                <a16:creationId xmlns:a16="http://schemas.microsoft.com/office/drawing/2014/main" id="{DF982962-E3BF-3A22-36E5-F8BFEA74783C}"/>
              </a:ext>
            </a:extLst>
          </p:cNvPr>
          <p:cNvSpPr txBox="1"/>
          <p:nvPr/>
        </p:nvSpPr>
        <p:spPr>
          <a:xfrm>
            <a:off x="467399" y="3732126"/>
            <a:ext cx="4073419" cy="707886"/>
          </a:xfrm>
          <a:prstGeom prst="rect">
            <a:avLst/>
          </a:prstGeom>
          <a:noFill/>
        </p:spPr>
        <p:txBody>
          <a:bodyPr wrap="square">
            <a:spAutoFit/>
          </a:bodyPr>
          <a:lstStyle/>
          <a:p>
            <a:pPr algn="r"/>
            <a:r>
              <a:rPr lang="es-CO" sz="4000" b="1" dirty="0" err="1">
                <a:solidFill>
                  <a:srgbClr val="FFFF00"/>
                </a:solidFill>
                <a:latin typeface="+mn-lt"/>
              </a:rPr>
              <a:t>Quality</a:t>
            </a:r>
            <a:r>
              <a:rPr lang="es-CO" sz="4000" b="1" dirty="0">
                <a:solidFill>
                  <a:srgbClr val="FFFF00"/>
                </a:solidFill>
                <a:latin typeface="+mn-lt"/>
              </a:rPr>
              <a:t> </a:t>
            </a:r>
            <a:r>
              <a:rPr lang="es-CO" sz="4000" b="1" dirty="0" err="1">
                <a:solidFill>
                  <a:srgbClr val="FFFF00"/>
                </a:solidFill>
                <a:latin typeface="+mn-lt"/>
              </a:rPr>
              <a:t>Attributes</a:t>
            </a:r>
            <a:endParaRPr lang="es-CO" sz="4000" dirty="0">
              <a:solidFill>
                <a:srgbClr val="FFFF00"/>
              </a:solidFill>
            </a:endParaRPr>
          </a:p>
        </p:txBody>
      </p:sp>
    </p:spTree>
    <p:extLst>
      <p:ext uri="{BB962C8B-B14F-4D97-AF65-F5344CB8AC3E}">
        <p14:creationId xmlns:p14="http://schemas.microsoft.com/office/powerpoint/2010/main" val="1681843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772F0C98-A7C3-33C5-C31C-2FF846367502}"/>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Quality Attributes</a:t>
            </a:r>
          </a:p>
        </p:txBody>
      </p:sp>
      <p:sp>
        <p:nvSpPr>
          <p:cNvPr id="11" name="Subtitle 5">
            <a:extLst>
              <a:ext uri="{FF2B5EF4-FFF2-40B4-BE49-F238E27FC236}">
                <a16:creationId xmlns:a16="http://schemas.microsoft.com/office/drawing/2014/main" id="{2E02CCA4-0D9E-CFF4-2FAA-0CB40FA5E195}"/>
              </a:ext>
            </a:extLst>
          </p:cNvPr>
          <p:cNvSpPr>
            <a:spLocks noGrp="1"/>
          </p:cNvSpPr>
          <p:nvPr>
            <p:ph type="subTitle" idx="1"/>
          </p:nvPr>
        </p:nvSpPr>
        <p:spPr>
          <a:xfrm>
            <a:off x="1524000" y="3602038"/>
            <a:ext cx="9144000" cy="647233"/>
          </a:xfrm>
        </p:spPr>
        <p:txBody>
          <a:bodyPr>
            <a:normAutofit/>
          </a:bodyPr>
          <a:lstStyle/>
          <a:p>
            <a:r>
              <a:rPr lang="en-US" sz="4000" dirty="0"/>
              <a:t>Classifications</a:t>
            </a:r>
          </a:p>
        </p:txBody>
      </p:sp>
    </p:spTree>
    <p:extLst>
      <p:ext uri="{BB962C8B-B14F-4D97-AF65-F5344CB8AC3E}">
        <p14:creationId xmlns:p14="http://schemas.microsoft.com/office/powerpoint/2010/main" val="3505848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3578C-1B2A-6DF6-A56A-4AE6B4F460BE}"/>
              </a:ext>
            </a:extLst>
          </p:cNvPr>
          <p:cNvSpPr>
            <a:spLocks noGrp="1"/>
          </p:cNvSpPr>
          <p:nvPr>
            <p:ph type="title"/>
          </p:nvPr>
        </p:nvSpPr>
        <p:spPr/>
        <p:txBody>
          <a:bodyPr>
            <a:normAutofit fontScale="90000"/>
          </a:bodyPr>
          <a:lstStyle/>
          <a:p>
            <a:r>
              <a:rPr lang="en-US" dirty="0"/>
              <a:t>Quality Attributes</a:t>
            </a:r>
          </a:p>
        </p:txBody>
      </p:sp>
      <p:pic>
        <p:nvPicPr>
          <p:cNvPr id="2050" name="Picture 2" descr="Quality Characterisctics of ISO 25010">
            <a:extLst>
              <a:ext uri="{FF2B5EF4-FFF2-40B4-BE49-F238E27FC236}">
                <a16:creationId xmlns:a16="http://schemas.microsoft.com/office/drawing/2014/main" id="{DDA53B07-F528-2D91-2DDB-FA2B19567B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60375" y="2106562"/>
            <a:ext cx="9271249" cy="26210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3"/>
            <a:extLst>
              <a:ext uri="{FF2B5EF4-FFF2-40B4-BE49-F238E27FC236}">
                <a16:creationId xmlns:a16="http://schemas.microsoft.com/office/drawing/2014/main" id="{601EA105-7A24-226C-9303-719D99C8090D}"/>
              </a:ext>
            </a:extLst>
          </p:cNvPr>
          <p:cNvSpPr txBox="1"/>
          <p:nvPr/>
        </p:nvSpPr>
        <p:spPr>
          <a:xfrm>
            <a:off x="5300942" y="5887522"/>
            <a:ext cx="1590115" cy="369332"/>
          </a:xfrm>
          <a:prstGeom prst="rect">
            <a:avLst/>
          </a:prstGeom>
          <a:noFill/>
        </p:spPr>
        <p:txBody>
          <a:bodyPr wrap="square">
            <a:spAutoFit/>
          </a:bodyPr>
          <a:lstStyle/>
          <a:p>
            <a:r>
              <a:rPr lang="en-US" b="1" u="sng" dirty="0">
                <a:solidFill>
                  <a:schemeClr val="accent1"/>
                </a:solidFill>
              </a:rPr>
              <a:t>ISO/IEC 25010</a:t>
            </a:r>
          </a:p>
        </p:txBody>
      </p:sp>
    </p:spTree>
    <p:extLst>
      <p:ext uri="{BB962C8B-B14F-4D97-AF65-F5344CB8AC3E}">
        <p14:creationId xmlns:p14="http://schemas.microsoft.com/office/powerpoint/2010/main" val="3520590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a:bodyPr>
          <a:lstStyle/>
          <a:p>
            <a:pPr marL="0" indent="0">
              <a:buNone/>
            </a:pPr>
            <a:r>
              <a:rPr lang="en-US" b="1" dirty="0">
                <a:solidFill>
                  <a:schemeClr val="accent1"/>
                </a:solidFill>
              </a:rPr>
              <a:t>Functional Suitability</a:t>
            </a:r>
          </a:p>
          <a:p>
            <a:r>
              <a:rPr lang="en-US" dirty="0">
                <a:effectLst/>
              </a:rPr>
              <a:t>This characteristic represents the degree to which a product or system provides functions that meet stated and implied needs when used under specified conditions.</a:t>
            </a:r>
          </a:p>
          <a:p>
            <a:pPr marL="0" indent="0">
              <a:buNone/>
            </a:pPr>
            <a:endParaRPr lang="en-US" dirty="0"/>
          </a:p>
          <a:p>
            <a:pPr lvl="1"/>
            <a:r>
              <a:rPr lang="en-US" dirty="0"/>
              <a:t>Functional completeness </a:t>
            </a:r>
          </a:p>
          <a:p>
            <a:pPr lvl="1"/>
            <a:r>
              <a:rPr lang="en-US" dirty="0"/>
              <a:t>Functional correctness</a:t>
            </a:r>
          </a:p>
          <a:p>
            <a:pPr lvl="1"/>
            <a:r>
              <a:rPr lang="en-US" dirty="0"/>
              <a:t>Functional appropriateness</a:t>
            </a:r>
          </a:p>
        </p:txBody>
      </p:sp>
      <p:pic>
        <p:nvPicPr>
          <p:cNvPr id="4098" name="Picture 2" descr="Product Functionality Concept Icon Stock Vector - Illustration of  usability, success: 227800598">
            <a:extLst>
              <a:ext uri="{FF2B5EF4-FFF2-40B4-BE49-F238E27FC236}">
                <a16:creationId xmlns:a16="http://schemas.microsoft.com/office/drawing/2014/main" id="{FABF0301-CE67-2D49-62FB-791303E7741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8718" y="2232212"/>
            <a:ext cx="4625788" cy="462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516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a:bodyPr>
          <a:lstStyle/>
          <a:p>
            <a:pPr marL="0" indent="0">
              <a:buNone/>
            </a:pPr>
            <a:r>
              <a:rPr lang="en-US" b="1" dirty="0">
                <a:solidFill>
                  <a:schemeClr val="accent1"/>
                </a:solidFill>
              </a:rPr>
              <a:t>Performance</a:t>
            </a:r>
          </a:p>
          <a:p>
            <a:r>
              <a:rPr lang="en-US" dirty="0"/>
              <a:t>Performance shows the response of the system to performing certain actions for a certain period.</a:t>
            </a:r>
          </a:p>
          <a:p>
            <a:r>
              <a:rPr lang="en-US" dirty="0"/>
              <a:t>Measures:</a:t>
            </a:r>
          </a:p>
          <a:p>
            <a:pPr lvl="1"/>
            <a:r>
              <a:rPr lang="en-US" dirty="0"/>
              <a:t>Latency</a:t>
            </a:r>
          </a:p>
          <a:p>
            <a:pPr lvl="1"/>
            <a:r>
              <a:rPr lang="en-US" dirty="0"/>
              <a:t>Channel Capacity</a:t>
            </a:r>
          </a:p>
          <a:p>
            <a:r>
              <a:rPr lang="en-US" dirty="0"/>
              <a:t>Indicators</a:t>
            </a:r>
          </a:p>
          <a:p>
            <a:pPr lvl="1"/>
            <a:r>
              <a:rPr lang="en-US" dirty="0"/>
              <a:t>Average/Maximum Number of XXX</a:t>
            </a:r>
          </a:p>
          <a:p>
            <a:pPr lvl="1"/>
            <a:r>
              <a:rPr lang="en-US" dirty="0"/>
              <a:t>Average page load time</a:t>
            </a:r>
          </a:p>
          <a:p>
            <a:pPr lvl="1"/>
            <a:r>
              <a:rPr lang="en-US" dirty="0"/>
              <a:t>Average method execution time</a:t>
            </a:r>
          </a:p>
          <a:p>
            <a:pPr lvl="1"/>
            <a:endParaRPr lang="en-US" dirty="0"/>
          </a:p>
        </p:txBody>
      </p:sp>
      <p:pic>
        <p:nvPicPr>
          <p:cNvPr id="5122" name="Picture 2" descr="Performance budgeting: A means to improve EU spending | Epthinktank |  European Parliament">
            <a:extLst>
              <a:ext uri="{FF2B5EF4-FFF2-40B4-BE49-F238E27FC236}">
                <a16:creationId xmlns:a16="http://schemas.microsoft.com/office/drawing/2014/main" id="{6C330FE3-B670-07C7-3265-07F627836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8873" y="2919773"/>
            <a:ext cx="5373127" cy="393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472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lnSpcReduction="10000"/>
          </a:bodyPr>
          <a:lstStyle/>
          <a:p>
            <a:pPr marL="0" indent="0" algn="just">
              <a:buNone/>
            </a:pPr>
            <a:r>
              <a:rPr lang="en-US" b="1" dirty="0">
                <a:solidFill>
                  <a:schemeClr val="accent1"/>
                </a:solidFill>
              </a:rPr>
              <a:t>Compatibility/Interoperability</a:t>
            </a:r>
          </a:p>
          <a:p>
            <a:pPr algn="just"/>
            <a:r>
              <a:rPr lang="en-US" dirty="0"/>
              <a:t>Is an attribute of the system or part of the system that is responsible for its operation and the transmission of data and its exchange with other external systems.</a:t>
            </a:r>
          </a:p>
          <a:p>
            <a:pPr algn="just"/>
            <a:r>
              <a:rPr lang="en-US" dirty="0"/>
              <a:t>Problems:</a:t>
            </a:r>
          </a:p>
          <a:p>
            <a:pPr lvl="1" algn="just"/>
            <a:r>
              <a:rPr lang="en-US" dirty="0"/>
              <a:t>Outdated external systems.</a:t>
            </a:r>
          </a:p>
          <a:p>
            <a:pPr lvl="1" algn="just"/>
            <a:r>
              <a:rPr lang="en-US" dirty="0"/>
              <a:t>Different formats of data in similar external systems.</a:t>
            </a:r>
          </a:p>
          <a:p>
            <a:pPr lvl="1" algn="just"/>
            <a:r>
              <a:rPr lang="en-US" dirty="0"/>
              <a:t>Different versions of the API in external systems.</a:t>
            </a:r>
          </a:p>
          <a:p>
            <a:pPr lvl="1" algn="just"/>
            <a:r>
              <a:rPr lang="en-US" dirty="0"/>
              <a:t>Backward compatibility of the API for integration.</a:t>
            </a:r>
          </a:p>
          <a:p>
            <a:pPr lvl="1" algn="just"/>
            <a:r>
              <a:rPr lang="en-US" dirty="0"/>
              <a:t>Poor quality and lack of standards of external systems.</a:t>
            </a:r>
          </a:p>
          <a:p>
            <a:pPr algn="just"/>
            <a:r>
              <a:rPr lang="en-US" dirty="0"/>
              <a:t>In the Best Case, API to interact with different layers, in the worst </a:t>
            </a:r>
            <a:r>
              <a:rPr lang="en-US" b="1" dirty="0">
                <a:solidFill>
                  <a:srgbClr val="FF0000"/>
                </a:solidFill>
              </a:rPr>
              <a:t>Rebuild</a:t>
            </a:r>
            <a:r>
              <a:rPr lang="en-US" b="1" dirty="0"/>
              <a:t> </a:t>
            </a:r>
            <a:r>
              <a:rPr lang="en-US" dirty="0"/>
              <a:t>the system.</a:t>
            </a:r>
          </a:p>
        </p:txBody>
      </p:sp>
      <p:pic>
        <p:nvPicPr>
          <p:cNvPr id="1028" name="Picture 4" descr="Best WiFi Extenders Of 2022 (Top Signal Range Booster )">
            <a:extLst>
              <a:ext uri="{FF2B5EF4-FFF2-40B4-BE49-F238E27FC236}">
                <a16:creationId xmlns:a16="http://schemas.microsoft.com/office/drawing/2014/main" id="{4759C346-1CAA-3C65-E16C-66F331536B2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1147" y="1914379"/>
            <a:ext cx="3585883" cy="283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849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a:bodyPr>
          <a:lstStyle/>
          <a:p>
            <a:pPr marL="0" indent="0" algn="just">
              <a:buNone/>
            </a:pPr>
            <a:r>
              <a:rPr lang="en-US" b="1" dirty="0">
                <a:solidFill>
                  <a:schemeClr val="accent1"/>
                </a:solidFill>
              </a:rPr>
              <a:t>Usability</a:t>
            </a:r>
          </a:p>
          <a:p>
            <a:pPr algn="just"/>
            <a:r>
              <a:rPr lang="en-US" dirty="0"/>
              <a:t>The degree to which a product or system can be used by specified users to achieve specified goals with effectiveness, efficiency, and satisfaction in a specified context of use. </a:t>
            </a:r>
            <a:r>
              <a:rPr lang="en-US" b="1" dirty="0"/>
              <a:t>Easy to use</a:t>
            </a:r>
            <a:r>
              <a:rPr lang="en-US" dirty="0"/>
              <a:t>.</a:t>
            </a:r>
          </a:p>
          <a:p>
            <a:pPr algn="just"/>
            <a:r>
              <a:rPr lang="en-US" dirty="0"/>
              <a:t>Characteristics</a:t>
            </a:r>
          </a:p>
          <a:p>
            <a:pPr lvl="1" algn="just"/>
            <a:r>
              <a:rPr lang="en-US" dirty="0"/>
              <a:t>Simple &amp; Intuitive Design</a:t>
            </a:r>
          </a:p>
          <a:p>
            <a:pPr lvl="1" algn="just"/>
            <a:r>
              <a:rPr lang="en-US" dirty="0"/>
              <a:t>Learnability</a:t>
            </a:r>
          </a:p>
          <a:p>
            <a:pPr lvl="1" algn="just"/>
            <a:r>
              <a:rPr lang="en-US" dirty="0"/>
              <a:t>Usage Efficiency</a:t>
            </a:r>
          </a:p>
          <a:p>
            <a:pPr lvl="1" algn="just"/>
            <a:r>
              <a:rPr lang="en-US" dirty="0"/>
              <a:t>Memorability</a:t>
            </a:r>
          </a:p>
          <a:p>
            <a:pPr lvl="1" algn="just"/>
            <a:r>
              <a:rPr lang="en-US" dirty="0"/>
              <a:t>Error Frequency and Severity</a:t>
            </a:r>
          </a:p>
          <a:p>
            <a:pPr lvl="1" algn="just"/>
            <a:r>
              <a:rPr lang="en-US" dirty="0"/>
              <a:t>Subjective Fulfillment</a:t>
            </a:r>
          </a:p>
        </p:txBody>
      </p:sp>
      <p:pic>
        <p:nvPicPr>
          <p:cNvPr id="1026" name="Picture 2" descr="Usability is a key element of User Experience">
            <a:extLst>
              <a:ext uri="{FF2B5EF4-FFF2-40B4-BE49-F238E27FC236}">
                <a16:creationId xmlns:a16="http://schemas.microsoft.com/office/drawing/2014/main" id="{90F77F7B-E2EB-C3BD-45A3-9017BBC25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9812" y="2771775"/>
            <a:ext cx="5162550"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587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7DA37-2BFA-FA03-98AC-DA8BE9AEF71C}"/>
              </a:ext>
            </a:extLst>
          </p:cNvPr>
          <p:cNvSpPr>
            <a:spLocks noGrp="1"/>
          </p:cNvSpPr>
          <p:nvPr>
            <p:ph type="title"/>
          </p:nvPr>
        </p:nvSpPr>
        <p:spPr/>
        <p:txBody>
          <a:bodyPr>
            <a:normAutofit fontScale="90000"/>
          </a:bodyPr>
          <a:lstStyle/>
          <a:p>
            <a:r>
              <a:rPr lang="en-US" dirty="0"/>
              <a:t>Quality Attributes</a:t>
            </a:r>
          </a:p>
        </p:txBody>
      </p:sp>
      <p:pic>
        <p:nvPicPr>
          <p:cNvPr id="6" name="Content Placeholder 5">
            <a:extLst>
              <a:ext uri="{FF2B5EF4-FFF2-40B4-BE49-F238E27FC236}">
                <a16:creationId xmlns:a16="http://schemas.microsoft.com/office/drawing/2014/main" id="{D40B15C3-AF5F-08A4-C2DA-0AB0B5D2126C}"/>
              </a:ext>
            </a:extLst>
          </p:cNvPr>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2399578" y="947738"/>
            <a:ext cx="7392843" cy="4938712"/>
          </a:xfrm>
        </p:spPr>
      </p:pic>
    </p:spTree>
    <p:extLst>
      <p:ext uri="{BB962C8B-B14F-4D97-AF65-F5344CB8AC3E}">
        <p14:creationId xmlns:p14="http://schemas.microsoft.com/office/powerpoint/2010/main" val="188251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Reliability </a:t>
            </a:r>
          </a:p>
          <a:p>
            <a:pPr algn="just"/>
            <a:r>
              <a:rPr lang="en-US" dirty="0"/>
              <a:t>Is an attribute of the system responsible for the ability to continue to operate under predefined conditions. Most often, the system fails due to the inaccessibility of external elements, such as databases, systems, and network connections.</a:t>
            </a:r>
          </a:p>
          <a:p>
            <a:pPr algn="just"/>
            <a:r>
              <a:rPr lang="en-US" b="0" i="0" dirty="0">
                <a:solidFill>
                  <a:srgbClr val="444444"/>
                </a:solidFill>
                <a:effectLst/>
                <a:latin typeface="Helvetica Neue"/>
              </a:rPr>
              <a:t>Characteristics</a:t>
            </a:r>
          </a:p>
          <a:p>
            <a:pPr lvl="1" algn="just"/>
            <a:r>
              <a:rPr lang="en-US" dirty="0"/>
              <a:t>Maturity</a:t>
            </a:r>
          </a:p>
          <a:p>
            <a:pPr lvl="1" algn="just"/>
            <a:r>
              <a:rPr lang="en-US" dirty="0"/>
              <a:t>Availability</a:t>
            </a:r>
          </a:p>
          <a:p>
            <a:pPr lvl="1" algn="just"/>
            <a:r>
              <a:rPr lang="en-US" dirty="0"/>
              <a:t>Fault tolerance</a:t>
            </a:r>
          </a:p>
          <a:p>
            <a:pPr lvl="1" algn="just"/>
            <a:r>
              <a:rPr lang="en-US" dirty="0"/>
              <a:t>Recoverability </a:t>
            </a:r>
          </a:p>
        </p:txBody>
      </p:sp>
      <p:pic>
        <p:nvPicPr>
          <p:cNvPr id="6" name="Picture 5">
            <a:extLst>
              <a:ext uri="{FF2B5EF4-FFF2-40B4-BE49-F238E27FC236}">
                <a16:creationId xmlns:a16="http://schemas.microsoft.com/office/drawing/2014/main" id="{92833CD5-B49F-3C5B-38CF-5B53E1D13BF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23647" y="3578079"/>
            <a:ext cx="5676900" cy="3276600"/>
          </a:xfrm>
          <a:prstGeom prst="rect">
            <a:avLst/>
          </a:prstGeom>
        </p:spPr>
      </p:pic>
    </p:spTree>
    <p:extLst>
      <p:ext uri="{BB962C8B-B14F-4D97-AF65-F5344CB8AC3E}">
        <p14:creationId xmlns:p14="http://schemas.microsoft.com/office/powerpoint/2010/main" val="2750733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7" name="Content Placeholder 6">
            <a:extLst>
              <a:ext uri="{FF2B5EF4-FFF2-40B4-BE49-F238E27FC236}">
                <a16:creationId xmlns:a16="http://schemas.microsoft.com/office/drawing/2014/main" id="{0F7F285E-24E7-3D34-1EE8-5F8CFE37F750}"/>
              </a:ext>
            </a:extLst>
          </p:cNvPr>
          <p:cNvSpPr>
            <a:spLocks noGrp="1"/>
          </p:cNvSpPr>
          <p:nvPr>
            <p:ph idx="1"/>
          </p:nvPr>
        </p:nvSpPr>
        <p:spPr/>
        <p:txBody>
          <a:bodyPr/>
          <a:lstStyle/>
          <a:p>
            <a:r>
              <a:rPr lang="en-US" dirty="0"/>
              <a:t>Availability Levels</a:t>
            </a:r>
          </a:p>
        </p:txBody>
      </p:sp>
      <p:graphicFrame>
        <p:nvGraphicFramePr>
          <p:cNvPr id="9" name="Table 8">
            <a:extLst>
              <a:ext uri="{FF2B5EF4-FFF2-40B4-BE49-F238E27FC236}">
                <a16:creationId xmlns:a16="http://schemas.microsoft.com/office/drawing/2014/main" id="{B6D62444-AE0F-CEDD-9CCC-CC17B3D25148}"/>
              </a:ext>
            </a:extLst>
          </p:cNvPr>
          <p:cNvGraphicFramePr>
            <a:graphicFrameLocks noGrp="1"/>
          </p:cNvGraphicFramePr>
          <p:nvPr>
            <p:extLst>
              <p:ext uri="{D42A27DB-BD31-4B8C-83A1-F6EECF244321}">
                <p14:modId xmlns:p14="http://schemas.microsoft.com/office/powerpoint/2010/main" val="529048603"/>
              </p:ext>
            </p:extLst>
          </p:nvPr>
        </p:nvGraphicFramePr>
        <p:xfrm>
          <a:off x="495297" y="1532965"/>
          <a:ext cx="11201404" cy="4904345"/>
        </p:xfrm>
        <a:graphic>
          <a:graphicData uri="http://schemas.openxmlformats.org/drawingml/2006/table">
            <a:tbl>
              <a:tblPr/>
              <a:tblGrid>
                <a:gridCol w="2394192">
                  <a:extLst>
                    <a:ext uri="{9D8B030D-6E8A-4147-A177-3AD203B41FA5}">
                      <a16:colId xmlns:a16="http://schemas.microsoft.com/office/drawing/2014/main" val="2186434567"/>
                    </a:ext>
                  </a:extLst>
                </a:gridCol>
                <a:gridCol w="1432240">
                  <a:extLst>
                    <a:ext uri="{9D8B030D-6E8A-4147-A177-3AD203B41FA5}">
                      <a16:colId xmlns:a16="http://schemas.microsoft.com/office/drawing/2014/main" val="2038407738"/>
                    </a:ext>
                  </a:extLst>
                </a:gridCol>
                <a:gridCol w="1560500">
                  <a:extLst>
                    <a:ext uri="{9D8B030D-6E8A-4147-A177-3AD203B41FA5}">
                      <a16:colId xmlns:a16="http://schemas.microsoft.com/office/drawing/2014/main" val="2544305696"/>
                    </a:ext>
                  </a:extLst>
                </a:gridCol>
                <a:gridCol w="1453618">
                  <a:extLst>
                    <a:ext uri="{9D8B030D-6E8A-4147-A177-3AD203B41FA5}">
                      <a16:colId xmlns:a16="http://schemas.microsoft.com/office/drawing/2014/main" val="657077620"/>
                    </a:ext>
                  </a:extLst>
                </a:gridCol>
                <a:gridCol w="1453618">
                  <a:extLst>
                    <a:ext uri="{9D8B030D-6E8A-4147-A177-3AD203B41FA5}">
                      <a16:colId xmlns:a16="http://schemas.microsoft.com/office/drawing/2014/main" val="2882189664"/>
                    </a:ext>
                  </a:extLst>
                </a:gridCol>
                <a:gridCol w="1453618">
                  <a:extLst>
                    <a:ext uri="{9D8B030D-6E8A-4147-A177-3AD203B41FA5}">
                      <a16:colId xmlns:a16="http://schemas.microsoft.com/office/drawing/2014/main" val="466017889"/>
                    </a:ext>
                  </a:extLst>
                </a:gridCol>
                <a:gridCol w="1453618">
                  <a:extLst>
                    <a:ext uri="{9D8B030D-6E8A-4147-A177-3AD203B41FA5}">
                      <a16:colId xmlns:a16="http://schemas.microsoft.com/office/drawing/2014/main" val="1495947299"/>
                    </a:ext>
                  </a:extLst>
                </a:gridCol>
              </a:tblGrid>
              <a:tr h="488689">
                <a:tc>
                  <a:txBody>
                    <a:bodyPr/>
                    <a:lstStyle/>
                    <a:p>
                      <a:pPr algn="ctr" fontAlgn="ctr"/>
                      <a:r>
                        <a:rPr lang="en-US" sz="1800" b="0" i="0" u="none" strike="noStrike">
                          <a:solidFill>
                            <a:srgbClr val="FFFFFF"/>
                          </a:solidFill>
                          <a:effectLst/>
                          <a:latin typeface="Segoe UI" panose="020B0502040204020203" pitchFamily="34" charset="0"/>
                        </a:rPr>
                        <a:t>Availability level</a:t>
                      </a:r>
                    </a:p>
                  </a:txBody>
                  <a:tcPr marL="7620" marR="7620" marT="7620" marB="0" anchor="ctr">
                    <a:lnL>
                      <a:noFill/>
                    </a:lnL>
                    <a:lnR>
                      <a:noFill/>
                    </a:lnR>
                    <a:lnT>
                      <a:noFill/>
                    </a:lnT>
                    <a:lnB>
                      <a:noFill/>
                    </a:lnB>
                    <a:solidFill>
                      <a:srgbClr val="44546A"/>
                    </a:solidFill>
                  </a:tcPr>
                </a:tc>
                <a:tc gridSpan="6">
                  <a:txBody>
                    <a:bodyPr/>
                    <a:lstStyle/>
                    <a:p>
                      <a:pPr algn="ctr" fontAlgn="ctr"/>
                      <a:r>
                        <a:rPr lang="en-US" sz="1800" b="0" i="0" u="none" strike="noStrike">
                          <a:solidFill>
                            <a:srgbClr val="FFFFFF"/>
                          </a:solidFill>
                          <a:effectLst/>
                          <a:latin typeface="Segoe UI" panose="020B0502040204020203" pitchFamily="34" charset="0"/>
                        </a:rPr>
                        <a:t>Allowed unavailability window</a:t>
                      </a:r>
                    </a:p>
                  </a:txBody>
                  <a:tcPr marL="7620" marR="7620" marT="7620" marB="0" anchor="ctr">
                    <a:lnL>
                      <a:noFill/>
                    </a:lnL>
                    <a:lnR>
                      <a:noFill/>
                    </a:lnR>
                    <a:lnT>
                      <a:noFill/>
                    </a:lnT>
                    <a:lnB>
                      <a:noFill/>
                    </a:lnB>
                    <a:solidFill>
                      <a:srgbClr val="4472C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97039331"/>
                  </a:ext>
                </a:extLst>
              </a:tr>
              <a:tr h="488689">
                <a:tc>
                  <a:txBody>
                    <a:bodyPr/>
                    <a:lstStyle/>
                    <a:p>
                      <a:pPr algn="ctr" fontAlgn="ctr"/>
                      <a:r>
                        <a:rPr lang="en-US" sz="1800" b="0" i="0" u="none" strike="noStrike">
                          <a:solidFill>
                            <a:srgbClr val="FFFFFF"/>
                          </a:solidFill>
                          <a:effectLst/>
                          <a:latin typeface="Segoe UI" panose="020B0502040204020203" pitchFamily="34" charset="0"/>
                        </a:rPr>
                        <a:t>(uptime)</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year</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quarter</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month</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week</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day</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hour</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extLst>
                  <a:ext uri="{0D108BD9-81ED-4DB2-BD59-A6C34878D82A}">
                    <a16:rowId xmlns:a16="http://schemas.microsoft.com/office/drawing/2014/main" val="3047192142"/>
                  </a:ext>
                </a:extLst>
              </a:tr>
              <a:tr h="488689">
                <a:tc>
                  <a:txBody>
                    <a:bodyPr/>
                    <a:lstStyle/>
                    <a:p>
                      <a:pPr algn="ctr" fontAlgn="ctr"/>
                      <a:r>
                        <a:rPr lang="en-US" sz="1800" b="0" i="0" u="none" strike="noStrike">
                          <a:solidFill>
                            <a:srgbClr val="374151"/>
                          </a:solidFill>
                          <a:effectLst/>
                          <a:latin typeface="Segoe UI" panose="020B0502040204020203" pitchFamily="34" charset="0"/>
                        </a:rPr>
                        <a:t>90%</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9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16.8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2.4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6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extLst>
                  <a:ext uri="{0D108BD9-81ED-4DB2-BD59-A6C34878D82A}">
                    <a16:rowId xmlns:a16="http://schemas.microsoft.com/office/drawing/2014/main" val="4074422658"/>
                  </a:ext>
                </a:extLst>
              </a:tr>
              <a:tr h="488689">
                <a:tc>
                  <a:txBody>
                    <a:bodyPr/>
                    <a:lstStyle/>
                    <a:p>
                      <a:pPr algn="ctr" fontAlgn="ctr"/>
                      <a:r>
                        <a:rPr lang="en-US" sz="1800" b="0" i="0" u="none" strike="noStrike">
                          <a:solidFill>
                            <a:srgbClr val="374151"/>
                          </a:solidFill>
                          <a:effectLst/>
                          <a:latin typeface="Segoe UI" panose="020B0502040204020203" pitchFamily="34" charset="0"/>
                        </a:rPr>
                        <a:t>95%</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18.25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8.4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1.2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3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2175024762"/>
                  </a:ext>
                </a:extLst>
              </a:tr>
              <a:tr h="488689">
                <a:tc>
                  <a:txBody>
                    <a:bodyPr/>
                    <a:lstStyle/>
                    <a:p>
                      <a:pPr algn="ctr" fontAlgn="ctr"/>
                      <a:r>
                        <a:rPr lang="en-US" sz="1800" b="0" i="0" u="none" strike="noStrike">
                          <a:solidFill>
                            <a:srgbClr val="374151"/>
                          </a:solidFill>
                          <a:effectLst/>
                          <a:latin typeface="Segoe UI" panose="020B0502040204020203" pitchFamily="34" charset="0"/>
                        </a:rPr>
                        <a:t>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3.65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21.6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7.2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1.68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14.4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extLst>
                  <a:ext uri="{0D108BD9-81ED-4DB2-BD59-A6C34878D82A}">
                    <a16:rowId xmlns:a16="http://schemas.microsoft.com/office/drawing/2014/main" val="115648342"/>
                  </a:ext>
                </a:extLst>
              </a:tr>
              <a:tr h="488689">
                <a:tc>
                  <a:txBody>
                    <a:bodyPr/>
                    <a:lstStyle/>
                    <a:p>
                      <a:pPr algn="ctr" fontAlgn="ctr"/>
                      <a:r>
                        <a:rPr lang="en-US" sz="1800" b="0" i="0" u="none" strike="noStrike">
                          <a:solidFill>
                            <a:srgbClr val="374151"/>
                          </a:solidFill>
                          <a:effectLst/>
                          <a:latin typeface="Segoe UI" panose="020B0502040204020203" pitchFamily="34" charset="0"/>
                        </a:rPr>
                        <a:t>99.5%</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1.83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10.8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3.6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50.4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7.20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521839193"/>
                  </a:ext>
                </a:extLst>
              </a:tr>
              <a:tr h="488689">
                <a:tc>
                  <a:txBody>
                    <a:bodyPr/>
                    <a:lstStyle/>
                    <a:p>
                      <a:pPr algn="ctr" fontAlgn="ctr"/>
                      <a:r>
                        <a:rPr lang="en-US" sz="1800" b="0" i="0" u="none" strike="noStrike">
                          <a:solidFill>
                            <a:srgbClr val="374151"/>
                          </a:solidFill>
                          <a:effectLst/>
                          <a:latin typeface="Segoe UI" panose="020B0502040204020203" pitchFamily="34" charset="0"/>
                        </a:rPr>
                        <a:t>99.9%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8.76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2.16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43.2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10.1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1.44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extLst>
                  <a:ext uri="{0D108BD9-81ED-4DB2-BD59-A6C34878D82A}">
                    <a16:rowId xmlns:a16="http://schemas.microsoft.com/office/drawing/2014/main" val="3997624751"/>
                  </a:ext>
                </a:extLst>
              </a:tr>
              <a:tr h="488689">
                <a:tc>
                  <a:txBody>
                    <a:bodyPr/>
                    <a:lstStyle/>
                    <a:p>
                      <a:pPr algn="ctr" fontAlgn="ctr"/>
                      <a:r>
                        <a:rPr lang="en-US" sz="1800" b="0" i="0" u="none" strike="noStrike">
                          <a:solidFill>
                            <a:srgbClr val="374151"/>
                          </a:solidFill>
                          <a:effectLst/>
                          <a:latin typeface="Segoe UI" panose="020B0502040204020203" pitchFamily="34" charset="0"/>
                        </a:rPr>
                        <a:t>99.95%</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4.38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1.08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21.6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5.04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43.2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2191546639"/>
                  </a:ext>
                </a:extLst>
              </a:tr>
              <a:tr h="488689">
                <a:tc>
                  <a:txBody>
                    <a:bodyPr/>
                    <a:lstStyle/>
                    <a:p>
                      <a:pPr algn="ctr" fontAlgn="ctr"/>
                      <a:r>
                        <a:rPr lang="en-US" sz="1800" b="0" i="0" u="none" strike="noStrike">
                          <a:solidFill>
                            <a:srgbClr val="374151"/>
                          </a:solidFill>
                          <a:effectLst/>
                          <a:latin typeface="Segoe UI" panose="020B0502040204020203" pitchFamily="34" charset="0"/>
                        </a:rPr>
                        <a:t>99.99%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16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52.6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12.96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16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4.32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C01C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60.5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8.64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0.36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extLst>
                  <a:ext uri="{0D108BD9-81ED-4DB2-BD59-A6C34878D82A}">
                    <a16:rowId xmlns:a16="http://schemas.microsoft.com/office/drawing/2014/main" val="2706143717"/>
                  </a:ext>
                </a:extLst>
              </a:tr>
              <a:tr h="506144">
                <a:tc>
                  <a:txBody>
                    <a:bodyPr/>
                    <a:lstStyle/>
                    <a:p>
                      <a:pPr algn="ctr" fontAlgn="ctr"/>
                      <a:r>
                        <a:rPr lang="en-US" sz="1800" b="0" i="0" u="none" strike="noStrike">
                          <a:solidFill>
                            <a:srgbClr val="374151"/>
                          </a:solidFill>
                          <a:effectLst/>
                          <a:latin typeface="Segoe UI" panose="020B0502040204020203" pitchFamily="34" charset="0"/>
                        </a:rPr>
                        <a:t>99.999%</a:t>
                      </a:r>
                    </a:p>
                  </a:txBody>
                  <a:tcPr marL="7620" marR="7620" marT="7620" marB="0" anchor="ctr">
                    <a:lnL>
                      <a:noFill/>
                    </a:lnL>
                    <a:lnR>
                      <a:noFill/>
                    </a:lnR>
                    <a:lnT w="6350" cap="flat" cmpd="sng" algn="ctr">
                      <a:solidFill>
                        <a:srgbClr val="E016A0"/>
                      </a:solidFill>
                      <a:prstDash val="solid"/>
                      <a:round/>
                      <a:headEnd type="none" w="med" len="med"/>
                      <a:tailEnd type="none" w="med" len="med"/>
                    </a:lnT>
                    <a:lnB w="12700" cap="flat" cmpd="sng" algn="ctr">
                      <a:solidFill>
                        <a:srgbClr val="E016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5.26 minutes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1.30 minutes</a:t>
                      </a:r>
                    </a:p>
                  </a:txBody>
                  <a:tcPr marL="7620" marR="7620" marT="7620" marB="0" anchor="ctr">
                    <a:lnL>
                      <a:noFill/>
                    </a:lnL>
                    <a:lnR>
                      <a:noFill/>
                    </a:lnR>
                    <a:lnT w="6350" cap="flat" cmpd="sng" algn="ctr">
                      <a:solidFill>
                        <a:srgbClr val="E016A0"/>
                      </a:solidFill>
                      <a:prstDash val="solid"/>
                      <a:round/>
                      <a:headEnd type="none" w="med" len="med"/>
                      <a:tailEnd type="none" w="med" len="med"/>
                    </a:lnT>
                    <a:lnB w="12700" cap="flat" cmpd="sng" algn="ctr">
                      <a:solidFill>
                        <a:srgbClr val="E016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25.9 seconds</a:t>
                      </a:r>
                    </a:p>
                  </a:txBody>
                  <a:tcPr marL="7620" marR="7620" marT="7620" marB="0" anchor="ctr">
                    <a:lnL>
                      <a:noFill/>
                    </a:lnL>
                    <a:lnR>
                      <a:noFill/>
                    </a:lnR>
                    <a:lnT w="6350" cap="flat" cmpd="sng" algn="ctr">
                      <a:solidFill>
                        <a:srgbClr val="C01CA0"/>
                      </a:solidFill>
                      <a:prstDash val="solid"/>
                      <a:round/>
                      <a:headEnd type="none" w="med" len="med"/>
                      <a:tailEnd type="none" w="med" len="med"/>
                    </a:lnT>
                    <a:lnB w="12700" cap="flat" cmpd="sng" algn="ctr">
                      <a:solidFill>
                        <a:srgbClr val="C01C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6.05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0.87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dirty="0">
                          <a:solidFill>
                            <a:srgbClr val="374151"/>
                          </a:solidFill>
                          <a:effectLst/>
                          <a:latin typeface="Segoe UI" panose="020B0502040204020203" pitchFamily="34" charset="0"/>
                        </a:rPr>
                        <a:t>0.04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extLst>
                  <a:ext uri="{0D108BD9-81ED-4DB2-BD59-A6C34878D82A}">
                    <a16:rowId xmlns:a16="http://schemas.microsoft.com/office/drawing/2014/main" val="115814821"/>
                  </a:ext>
                </a:extLst>
              </a:tr>
            </a:tbl>
          </a:graphicData>
        </a:graphic>
      </p:graphicFrame>
    </p:spTree>
    <p:extLst>
      <p:ext uri="{BB962C8B-B14F-4D97-AF65-F5344CB8AC3E}">
        <p14:creationId xmlns:p14="http://schemas.microsoft.com/office/powerpoint/2010/main" val="386451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Security </a:t>
            </a:r>
          </a:p>
          <a:p>
            <a:pPr algn="just"/>
            <a:r>
              <a:rPr lang="en-US" dirty="0"/>
              <a:t>Security is responsible for the ability of the system to reduce the likelihood of malicious or accidental actions as well as the possibility of theft or loss of information. Several measures are used to protect systems: authentication, encryption, audit, and others.</a:t>
            </a:r>
          </a:p>
          <a:p>
            <a:pPr algn="just"/>
            <a:r>
              <a:rPr lang="en-US" dirty="0"/>
              <a:t>Characteristics</a:t>
            </a:r>
          </a:p>
          <a:p>
            <a:pPr lvl="1" algn="just"/>
            <a:r>
              <a:rPr lang="en-US" dirty="0"/>
              <a:t>Confidentiality</a:t>
            </a:r>
          </a:p>
          <a:p>
            <a:pPr lvl="1" algn="just"/>
            <a:r>
              <a:rPr lang="en-US" dirty="0"/>
              <a:t>Integrity</a:t>
            </a:r>
          </a:p>
          <a:p>
            <a:pPr lvl="1" algn="just"/>
            <a:r>
              <a:rPr lang="en-US" dirty="0"/>
              <a:t>Non-repudiation</a:t>
            </a:r>
          </a:p>
          <a:p>
            <a:pPr lvl="1" algn="just"/>
            <a:r>
              <a:rPr lang="en-US" dirty="0"/>
              <a:t>Accountability</a:t>
            </a:r>
          </a:p>
          <a:p>
            <a:pPr lvl="1" algn="just"/>
            <a:r>
              <a:rPr lang="en-US" dirty="0"/>
              <a:t>Authenticity</a:t>
            </a:r>
          </a:p>
        </p:txBody>
      </p:sp>
      <p:pic>
        <p:nvPicPr>
          <p:cNvPr id="7170" name="Picture 2" descr="How to manage Google security on iPhone® - Guidebooks with Google">
            <a:extLst>
              <a:ext uri="{FF2B5EF4-FFF2-40B4-BE49-F238E27FC236}">
                <a16:creationId xmlns:a16="http://schemas.microsoft.com/office/drawing/2014/main" id="{3E435FED-FAC3-AF31-7ED3-E684C7EA421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0992" y="2774483"/>
            <a:ext cx="4744660" cy="398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636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aid wine bottles, glass and grapes">
            <a:extLst>
              <a:ext uri="{FF2B5EF4-FFF2-40B4-BE49-F238E27FC236}">
                <a16:creationId xmlns:a16="http://schemas.microsoft.com/office/drawing/2014/main" id="{E5752B7F-BED2-C0C8-7824-E292362F486A}"/>
              </a:ext>
            </a:extLst>
          </p:cNvPr>
          <p:cNvPicPr>
            <a:picLocks noChangeAspect="1"/>
          </p:cNvPicPr>
          <p:nvPr/>
        </p:nvPicPr>
        <p:blipFill rotWithShape="1">
          <a:blip r:embed="rId2">
            <a:alphaModFix amt="50000"/>
          </a:blip>
          <a:srcRect t="15709"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037078A4-7C71-F838-9299-05F436D7D282}"/>
              </a:ext>
            </a:extLst>
          </p:cNvPr>
          <p:cNvSpPr>
            <a:spLocks noGrp="1"/>
          </p:cNvSpPr>
          <p:nvPr>
            <p:ph type="title"/>
          </p:nvPr>
        </p:nvSpPr>
        <p:spPr>
          <a:xfrm>
            <a:off x="1524000" y="1122363"/>
            <a:ext cx="9144000" cy="3063240"/>
          </a:xfrm>
        </p:spPr>
        <p:txBody>
          <a:bodyPr vert="horz" lIns="91440" tIns="45720" rIns="91440" bIns="45720" rtlCol="0" anchor="b">
            <a:normAutofit/>
          </a:bodyPr>
          <a:lstStyle/>
          <a:p>
            <a:r>
              <a:rPr lang="en-US" sz="6600" dirty="0">
                <a:solidFill>
                  <a:srgbClr val="FFC000"/>
                </a:solidFill>
                <a:latin typeface="+mj-lt"/>
              </a:rPr>
              <a:t>The good software, like wine, takes time</a:t>
            </a:r>
          </a:p>
        </p:txBody>
      </p:sp>
      <p:sp>
        <p:nvSpPr>
          <p:cNvPr id="3" name="Text Placeholder 2">
            <a:extLst>
              <a:ext uri="{FF2B5EF4-FFF2-40B4-BE49-F238E27FC236}">
                <a16:creationId xmlns:a16="http://schemas.microsoft.com/office/drawing/2014/main" id="{96EC64B1-0ABE-E4C2-D226-7AB0E99CD5A2}"/>
              </a:ext>
            </a:extLst>
          </p:cNvPr>
          <p:cNvSpPr>
            <a:spLocks noGrp="1"/>
          </p:cNvSpPr>
          <p:nvPr>
            <p:ph type="body" idx="1"/>
          </p:nvPr>
        </p:nvSpPr>
        <p:spPr>
          <a:xfrm>
            <a:off x="1527048" y="4599432"/>
            <a:ext cx="9144000" cy="1536192"/>
          </a:xfrm>
        </p:spPr>
        <p:txBody>
          <a:bodyPr vert="horz" lIns="91440" tIns="45720" rIns="91440" bIns="45720" rtlCol="0">
            <a:normAutofit/>
          </a:bodyPr>
          <a:lstStyle/>
          <a:p>
            <a:r>
              <a:rPr lang="en-US" sz="2400" dirty="0">
                <a:solidFill>
                  <a:srgbClr val="FFFFFF"/>
                </a:solidFill>
                <a:latin typeface="+mn-lt"/>
              </a:rPr>
              <a:t>Joel </a:t>
            </a:r>
            <a:r>
              <a:rPr lang="en-US" sz="2400" dirty="0" err="1">
                <a:solidFill>
                  <a:srgbClr val="FFFFFF"/>
                </a:solidFill>
                <a:latin typeface="+mn-lt"/>
              </a:rPr>
              <a:t>Spolsky</a:t>
            </a:r>
            <a:r>
              <a:rPr lang="en-US" sz="2400" dirty="0">
                <a:solidFill>
                  <a:srgbClr val="FFFFFF"/>
                </a:solidFill>
                <a:latin typeface="+mn-lt"/>
              </a:rPr>
              <a:t> </a:t>
            </a:r>
          </a:p>
          <a:p>
            <a:r>
              <a:rPr lang="en-US" sz="1600" dirty="0">
                <a:solidFill>
                  <a:schemeClr val="accent5"/>
                </a:solidFill>
                <a:latin typeface="+mn-lt"/>
              </a:rPr>
              <a:t>Trello Founder</a:t>
            </a:r>
          </a:p>
        </p:txBody>
      </p:sp>
    </p:spTree>
    <p:extLst>
      <p:ext uri="{BB962C8B-B14F-4D97-AF65-F5344CB8AC3E}">
        <p14:creationId xmlns:p14="http://schemas.microsoft.com/office/powerpoint/2010/main" val="74250875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Maintainability </a:t>
            </a:r>
          </a:p>
          <a:p>
            <a:pPr algn="just"/>
            <a:r>
              <a:rPr lang="en-US" dirty="0"/>
              <a:t>Is the ability of the system to support changes. Changes can be related to new business requirements or the correction of old errors and affect system components or separate methods.</a:t>
            </a:r>
          </a:p>
          <a:p>
            <a:pPr algn="just"/>
            <a:r>
              <a:rPr lang="en-US" dirty="0"/>
              <a:t>Characteristics</a:t>
            </a:r>
          </a:p>
          <a:p>
            <a:pPr lvl="1">
              <a:buFont typeface="Arial" panose="020B0604020202020204" pitchFamily="34" charset="0"/>
              <a:buChar char="•"/>
            </a:pPr>
            <a:r>
              <a:rPr lang="en-US" dirty="0">
                <a:effectLst/>
              </a:rPr>
              <a:t>Modularity</a:t>
            </a:r>
          </a:p>
          <a:p>
            <a:pPr lvl="1">
              <a:buFont typeface="Arial" panose="020B0604020202020204" pitchFamily="34" charset="0"/>
              <a:buChar char="•"/>
            </a:pPr>
            <a:r>
              <a:rPr lang="en-US" dirty="0">
                <a:effectLst/>
              </a:rPr>
              <a:t>Reusability</a:t>
            </a:r>
          </a:p>
          <a:p>
            <a:pPr lvl="1">
              <a:buFont typeface="Arial" panose="020B0604020202020204" pitchFamily="34" charset="0"/>
              <a:buChar char="•"/>
            </a:pPr>
            <a:r>
              <a:rPr lang="en-US" dirty="0" err="1">
                <a:effectLst/>
              </a:rPr>
              <a:t>Analysability</a:t>
            </a:r>
            <a:endParaRPr lang="en-US" dirty="0">
              <a:effectLst/>
            </a:endParaRPr>
          </a:p>
          <a:p>
            <a:pPr lvl="1">
              <a:buFont typeface="Arial" panose="020B0604020202020204" pitchFamily="34" charset="0"/>
              <a:buChar char="•"/>
            </a:pPr>
            <a:r>
              <a:rPr lang="en-US" dirty="0">
                <a:effectLst/>
              </a:rPr>
              <a:t>Modifiability</a:t>
            </a:r>
          </a:p>
          <a:p>
            <a:pPr lvl="1">
              <a:buFont typeface="Arial" panose="020B0604020202020204" pitchFamily="34" charset="0"/>
              <a:buChar char="•"/>
            </a:pPr>
            <a:r>
              <a:rPr lang="en-US" dirty="0">
                <a:effectLst/>
              </a:rPr>
              <a:t>Testability</a:t>
            </a:r>
            <a:endParaRPr lang="en-US" dirty="0"/>
          </a:p>
        </p:txBody>
      </p:sp>
      <p:pic>
        <p:nvPicPr>
          <p:cNvPr id="6" name="Picture 5">
            <a:extLst>
              <a:ext uri="{FF2B5EF4-FFF2-40B4-BE49-F238E27FC236}">
                <a16:creationId xmlns:a16="http://schemas.microsoft.com/office/drawing/2014/main" id="{8AF661F8-A09B-024B-9E73-4FD86B8688A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38681" y="2568027"/>
            <a:ext cx="4243511" cy="4289973"/>
          </a:xfrm>
          <a:prstGeom prst="rect">
            <a:avLst/>
          </a:prstGeom>
        </p:spPr>
      </p:pic>
    </p:spTree>
    <p:extLst>
      <p:ext uri="{BB962C8B-B14F-4D97-AF65-F5344CB8AC3E}">
        <p14:creationId xmlns:p14="http://schemas.microsoft.com/office/powerpoint/2010/main" val="870965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Portability </a:t>
            </a:r>
          </a:p>
          <a:p>
            <a:pPr algn="just"/>
            <a:r>
              <a:rPr lang="en-US" dirty="0"/>
              <a:t>It refers to the extent to which a system or its components can be migrated (transported) to other environments consisting of different hardware and/or different software (operating system).</a:t>
            </a:r>
          </a:p>
          <a:p>
            <a:pPr algn="just"/>
            <a:r>
              <a:rPr lang="en-US" dirty="0"/>
              <a:t>Characteristics</a:t>
            </a:r>
          </a:p>
          <a:p>
            <a:pPr lvl="1">
              <a:buFont typeface="Arial" panose="020B0604020202020204" pitchFamily="34" charset="0"/>
              <a:buChar char="•"/>
            </a:pPr>
            <a:r>
              <a:rPr lang="en-US" dirty="0">
                <a:effectLst/>
              </a:rPr>
              <a:t>Adaptability</a:t>
            </a:r>
          </a:p>
          <a:p>
            <a:pPr lvl="1">
              <a:buFont typeface="Arial" panose="020B0604020202020204" pitchFamily="34" charset="0"/>
              <a:buChar char="•"/>
            </a:pPr>
            <a:r>
              <a:rPr lang="en-US" dirty="0" err="1">
                <a:effectLst/>
              </a:rPr>
              <a:t>Installability</a:t>
            </a:r>
            <a:endParaRPr lang="en-US" dirty="0">
              <a:effectLst/>
            </a:endParaRPr>
          </a:p>
          <a:p>
            <a:pPr lvl="1">
              <a:buFont typeface="Arial" panose="020B0604020202020204" pitchFamily="34" charset="0"/>
              <a:buChar char="•"/>
            </a:pPr>
            <a:r>
              <a:rPr lang="en-US" dirty="0">
                <a:effectLst/>
              </a:rPr>
              <a:t>Replaceability</a:t>
            </a:r>
            <a:endParaRPr lang="en-US" dirty="0"/>
          </a:p>
          <a:p>
            <a:pPr algn="just"/>
            <a:endParaRPr lang="en-US" dirty="0"/>
          </a:p>
        </p:txBody>
      </p:sp>
      <p:pic>
        <p:nvPicPr>
          <p:cNvPr id="5122" name="Picture 2">
            <a:extLst>
              <a:ext uri="{FF2B5EF4-FFF2-40B4-BE49-F238E27FC236}">
                <a16:creationId xmlns:a16="http://schemas.microsoft.com/office/drawing/2014/main" id="{071C9D04-FB5A-1961-C30B-719BAA2FE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029" y="3131577"/>
            <a:ext cx="7092671" cy="3726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928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61406-1B2E-F01E-0F01-60588E2DC0B1}"/>
              </a:ext>
            </a:extLst>
          </p:cNvPr>
          <p:cNvSpPr>
            <a:spLocks noGrp="1"/>
          </p:cNvSpPr>
          <p:nvPr>
            <p:ph type="title"/>
          </p:nvPr>
        </p:nvSpPr>
        <p:spPr/>
        <p:txBody>
          <a:bodyPr>
            <a:normAutofit fontScale="90000"/>
          </a:bodyPr>
          <a:lstStyle/>
          <a:p>
            <a:r>
              <a:rPr lang="en-US" dirty="0"/>
              <a:t>Quality Attributes</a:t>
            </a:r>
          </a:p>
        </p:txBody>
      </p:sp>
      <p:pic>
        <p:nvPicPr>
          <p:cNvPr id="8194" name="Picture 2">
            <a:extLst>
              <a:ext uri="{FF2B5EF4-FFF2-40B4-BE49-F238E27FC236}">
                <a16:creationId xmlns:a16="http://schemas.microsoft.com/office/drawing/2014/main" id="{EDAA3923-3B02-E7AB-D4AA-20D96A9A4E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091173"/>
            <a:ext cx="4949711" cy="493871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On my machine it worked” or how we lost the responsibility | by Nito Moreno  | Medium">
            <a:extLst>
              <a:ext uri="{FF2B5EF4-FFF2-40B4-BE49-F238E27FC236}">
                <a16:creationId xmlns:a16="http://schemas.microsoft.com/office/drawing/2014/main" id="{57F795B2-09E5-1F2C-D836-5A3811C7B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676" y="1600200"/>
            <a:ext cx="48006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358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8937-497B-B9FB-0C31-BDDF389B7CEC}"/>
              </a:ext>
            </a:extLst>
          </p:cNvPr>
          <p:cNvSpPr>
            <a:spLocks noGrp="1"/>
          </p:cNvSpPr>
          <p:nvPr>
            <p:ph type="title"/>
          </p:nvPr>
        </p:nvSpPr>
        <p:spPr/>
        <p:txBody>
          <a:bodyPr>
            <a:normAutofit fontScale="90000"/>
          </a:bodyPr>
          <a:lstStyle/>
          <a:p>
            <a:r>
              <a:rPr lang="en-US" dirty="0"/>
              <a:t>Quality Attributes</a:t>
            </a:r>
          </a:p>
        </p:txBody>
      </p:sp>
      <p:pic>
        <p:nvPicPr>
          <p:cNvPr id="5" name="Picture 10" descr="Quiz stock illustration. Illustration of message, game - 44060147">
            <a:extLst>
              <a:ext uri="{FF2B5EF4-FFF2-40B4-BE49-F238E27FC236}">
                <a16:creationId xmlns:a16="http://schemas.microsoft.com/office/drawing/2014/main" id="{174ADD11-015C-9E8C-4871-646034C04A3E}"/>
              </a:ext>
            </a:extLst>
          </p:cNvPr>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8200" y="968931"/>
            <a:ext cx="10515600" cy="4896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F64EEBC3-BFD5-4FB8-7016-AE49F0503024}"/>
              </a:ext>
            </a:extLst>
          </p:cNvPr>
          <p:cNvSpPr>
            <a:spLocks noGrp="1"/>
          </p:cNvSpPr>
          <p:nvPr>
            <p:ph type="body" idx="4294967295"/>
          </p:nvPr>
        </p:nvSpPr>
        <p:spPr>
          <a:xfrm>
            <a:off x="0" y="420688"/>
            <a:ext cx="3751263" cy="365125"/>
          </a:xfrm>
        </p:spPr>
        <p:txBody>
          <a:bodyPr>
            <a:normAutofit fontScale="85000" lnSpcReduction="20000"/>
          </a:bodyPr>
          <a:lstStyle/>
          <a:p>
            <a:r>
              <a:rPr lang="en-US" dirty="0"/>
              <a:t>Quiz</a:t>
            </a:r>
          </a:p>
        </p:txBody>
      </p:sp>
    </p:spTree>
    <p:extLst>
      <p:ext uri="{BB962C8B-B14F-4D97-AF65-F5344CB8AC3E}">
        <p14:creationId xmlns:p14="http://schemas.microsoft.com/office/powerpoint/2010/main" val="3494561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5AD5-BC14-D9C7-4A22-49430FEB228F}"/>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BEF23AEE-7749-BB61-D4C2-8F988D771E35}"/>
              </a:ext>
            </a:extLst>
          </p:cNvPr>
          <p:cNvSpPr>
            <a:spLocks noGrp="1"/>
          </p:cNvSpPr>
          <p:nvPr>
            <p:ph idx="1"/>
          </p:nvPr>
        </p:nvSpPr>
        <p:spPr/>
        <p:txBody>
          <a:bodyPr>
            <a:normAutofit fontScale="92500" lnSpcReduction="10000"/>
          </a:bodyPr>
          <a:lstStyle/>
          <a:p>
            <a:r>
              <a:rPr lang="en-US" dirty="0"/>
              <a:t>The Functional requirements are product features or functions that developers must implement to enable users to perform their tasks.</a:t>
            </a:r>
          </a:p>
          <a:p>
            <a:pPr lvl="1"/>
            <a:r>
              <a:rPr lang="en-US" b="1" dirty="0">
                <a:solidFill>
                  <a:schemeClr val="accent6"/>
                </a:solidFill>
              </a:rPr>
              <a:t>True</a:t>
            </a:r>
          </a:p>
          <a:p>
            <a:r>
              <a:rPr lang="en-US" dirty="0"/>
              <a:t> Non-functional requirements (NFRs) define the criteria that are used to evaluate the system, for a specific behavior.</a:t>
            </a:r>
          </a:p>
          <a:p>
            <a:pPr lvl="1"/>
            <a:r>
              <a:rPr lang="en-US" b="1" dirty="0">
                <a:solidFill>
                  <a:srgbClr val="FF0000"/>
                </a:solidFill>
              </a:rPr>
              <a:t>False</a:t>
            </a:r>
            <a:r>
              <a:rPr lang="en-US" dirty="0"/>
              <a:t>:</a:t>
            </a:r>
            <a:r>
              <a:rPr lang="en-US" b="1" dirty="0"/>
              <a:t> </a:t>
            </a:r>
            <a:r>
              <a:rPr lang="en-US" dirty="0"/>
              <a:t>Not for a specific behavior, is for whole system specification</a:t>
            </a:r>
          </a:p>
          <a:p>
            <a:r>
              <a:rPr lang="en-US" dirty="0"/>
              <a:t>The Non-Functional requirements described in detail the architectural specifications.</a:t>
            </a:r>
          </a:p>
          <a:p>
            <a:pPr lvl="1"/>
            <a:r>
              <a:rPr lang="en-US" b="1" dirty="0">
                <a:solidFill>
                  <a:schemeClr val="accent6"/>
                </a:solidFill>
              </a:rPr>
              <a:t>True</a:t>
            </a:r>
          </a:p>
          <a:p>
            <a:r>
              <a:rPr lang="en-US" dirty="0"/>
              <a:t>The Non-Functional requirements </a:t>
            </a:r>
            <a:r>
              <a:rPr lang="en-US" sz="2800" b="0" i="0" u="none" strike="noStrike" dirty="0">
                <a:solidFill>
                  <a:srgbClr val="000000"/>
                </a:solidFill>
                <a:effectLst/>
                <a:latin typeface="Calibri" panose="020F0502020204030204" pitchFamily="34" charset="0"/>
              </a:rPr>
              <a:t>Describe how the product works</a:t>
            </a:r>
          </a:p>
          <a:p>
            <a:pPr lvl="1"/>
            <a:r>
              <a:rPr lang="en-US" b="1" dirty="0">
                <a:solidFill>
                  <a:schemeClr val="accent6"/>
                </a:solidFill>
                <a:latin typeface="Calibri" panose="020F0502020204030204" pitchFamily="34" charset="0"/>
              </a:rPr>
              <a:t>True</a:t>
            </a:r>
            <a:endParaRPr lang="en-US" b="1" i="0" u="none" strike="noStrike" dirty="0">
              <a:solidFill>
                <a:schemeClr val="accent6"/>
              </a:solidFill>
              <a:effectLst/>
              <a:latin typeface="Calibri" panose="020F0502020204030204" pitchFamily="34" charset="0"/>
            </a:endParaRPr>
          </a:p>
          <a:p>
            <a:r>
              <a:rPr lang="en-US" dirty="0"/>
              <a:t>The Functional requirements </a:t>
            </a:r>
            <a:r>
              <a:rPr lang="en-US" sz="2800" b="0" i="0" u="none" strike="noStrike" dirty="0">
                <a:solidFill>
                  <a:srgbClr val="000000"/>
                </a:solidFill>
                <a:effectLst/>
                <a:latin typeface="Calibri" panose="020F0502020204030204" pitchFamily="34" charset="0"/>
              </a:rPr>
              <a:t>Define product Properties</a:t>
            </a:r>
          </a:p>
          <a:p>
            <a:pPr lvl="1"/>
            <a:r>
              <a:rPr lang="en-US" b="1" dirty="0">
                <a:solidFill>
                  <a:srgbClr val="FF0000"/>
                </a:solidFill>
                <a:latin typeface="Calibri" panose="020F0502020204030204" pitchFamily="34" charset="0"/>
              </a:rPr>
              <a:t>False</a:t>
            </a:r>
            <a:r>
              <a:rPr lang="en-US" dirty="0">
                <a:solidFill>
                  <a:srgbClr val="000000"/>
                </a:solidFill>
                <a:latin typeface="Calibri" panose="020F0502020204030204" pitchFamily="34" charset="0"/>
              </a:rPr>
              <a:t>: </a:t>
            </a:r>
            <a:r>
              <a:rPr lang="en-US" sz="2400" b="0" i="0" u="none" strike="noStrike" dirty="0">
                <a:solidFill>
                  <a:srgbClr val="000000"/>
                </a:solidFill>
                <a:effectLst/>
                <a:latin typeface="Calibri" panose="020F0502020204030204" pitchFamily="34" charset="0"/>
              </a:rPr>
              <a:t>Define product features</a:t>
            </a:r>
            <a:endParaRPr lang="en-US" b="0" i="0" u="none" strike="noStrike" dirty="0">
              <a:solidFill>
                <a:srgbClr val="000000"/>
              </a:solidFill>
              <a:effectLst/>
              <a:latin typeface="Calibri" panose="020F0502020204030204" pitchFamily="34" charset="0"/>
            </a:endParaRPr>
          </a:p>
          <a:p>
            <a:endParaRPr lang="en-US" sz="2800" b="0" i="0" u="none" strike="noStrike" dirty="0">
              <a:solidFill>
                <a:srgbClr val="000000"/>
              </a:solidFill>
              <a:effectLst/>
              <a:latin typeface="Calibri" panose="020F0502020204030204" pitchFamily="34" charset="0"/>
            </a:endParaRPr>
          </a:p>
          <a:p>
            <a:endParaRPr lang="en-US" dirty="0"/>
          </a:p>
          <a:p>
            <a:pPr marL="0" indent="0">
              <a:buNone/>
            </a:pPr>
            <a:endParaRPr lang="en-US" dirty="0"/>
          </a:p>
        </p:txBody>
      </p:sp>
    </p:spTree>
    <p:extLst>
      <p:ext uri="{BB962C8B-B14F-4D97-AF65-F5344CB8AC3E}">
        <p14:creationId xmlns:p14="http://schemas.microsoft.com/office/powerpoint/2010/main" val="264961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5AD5-BC14-D9C7-4A22-49430FEB228F}"/>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BEF23AEE-7749-BB61-D4C2-8F988D771E35}"/>
              </a:ext>
            </a:extLst>
          </p:cNvPr>
          <p:cNvSpPr>
            <a:spLocks noGrp="1"/>
          </p:cNvSpPr>
          <p:nvPr>
            <p:ph idx="1"/>
          </p:nvPr>
        </p:nvSpPr>
        <p:spPr/>
        <p:txBody>
          <a:bodyPr/>
          <a:lstStyle/>
          <a:p>
            <a:r>
              <a:rPr lang="en-US" dirty="0"/>
              <a:t>A Quality Attribute is a feature of a software system that defines a business standpoint. </a:t>
            </a:r>
          </a:p>
          <a:p>
            <a:pPr lvl="1"/>
            <a:r>
              <a:rPr lang="en-US" b="1" dirty="0">
                <a:solidFill>
                  <a:srgbClr val="FF0000"/>
                </a:solidFill>
              </a:rPr>
              <a:t>False</a:t>
            </a:r>
            <a:r>
              <a:rPr lang="en-US" dirty="0"/>
              <a:t> : determines its usefulness and success from the client not only de business or commercial standpoint</a:t>
            </a:r>
            <a:endParaRPr lang="en-US" b="1" dirty="0"/>
          </a:p>
          <a:p>
            <a:r>
              <a:rPr lang="en-US" dirty="0"/>
              <a:t>The mainly quality attribute categories are: Functional Suitability, Performance, Compatibility, Usability, Reliability, Security, Maintainability, Portability</a:t>
            </a:r>
          </a:p>
          <a:p>
            <a:pPr lvl="1"/>
            <a:r>
              <a:rPr lang="en-US" b="1" dirty="0">
                <a:solidFill>
                  <a:schemeClr val="accent6"/>
                </a:solidFill>
              </a:rPr>
              <a:t>True</a:t>
            </a:r>
          </a:p>
          <a:p>
            <a:r>
              <a:rPr lang="en-US" dirty="0"/>
              <a:t>The quality attributes define the architecture drivers for a whole system</a:t>
            </a:r>
          </a:p>
          <a:p>
            <a:pPr lvl="1"/>
            <a:r>
              <a:rPr lang="en-US" b="1" dirty="0">
                <a:solidFill>
                  <a:schemeClr val="accent6"/>
                </a:solidFill>
              </a:rPr>
              <a:t>True</a:t>
            </a:r>
          </a:p>
          <a:p>
            <a:endParaRPr lang="en-US" sz="2800" b="0" i="0" u="none" strike="noStrike" dirty="0">
              <a:solidFill>
                <a:srgbClr val="000000"/>
              </a:solidFill>
              <a:effectLst/>
              <a:latin typeface="Calibri" panose="020F0502020204030204" pitchFamily="34" charset="0"/>
            </a:endParaRPr>
          </a:p>
          <a:p>
            <a:endParaRPr lang="en-US" dirty="0"/>
          </a:p>
          <a:p>
            <a:pPr marL="0" indent="0">
              <a:buNone/>
            </a:pPr>
            <a:endParaRPr lang="en-US" dirty="0"/>
          </a:p>
        </p:txBody>
      </p:sp>
    </p:spTree>
    <p:extLst>
      <p:ext uri="{BB962C8B-B14F-4D97-AF65-F5344CB8AC3E}">
        <p14:creationId xmlns:p14="http://schemas.microsoft.com/office/powerpoint/2010/main" val="47906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C28C69B2-2E25-F0E9-DDD2-84AB6C8E3D54}"/>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Knowledge</a:t>
            </a:r>
          </a:p>
        </p:txBody>
      </p:sp>
      <p:sp>
        <p:nvSpPr>
          <p:cNvPr id="9" name="Subtitle 5">
            <a:extLst>
              <a:ext uri="{FF2B5EF4-FFF2-40B4-BE49-F238E27FC236}">
                <a16:creationId xmlns:a16="http://schemas.microsoft.com/office/drawing/2014/main" id="{FB5D0F7B-B299-4FEA-1F88-E3B5A163D721}"/>
              </a:ext>
            </a:extLst>
          </p:cNvPr>
          <p:cNvSpPr>
            <a:spLocks noGrp="1"/>
          </p:cNvSpPr>
          <p:nvPr>
            <p:ph type="subTitle" idx="1"/>
          </p:nvPr>
        </p:nvSpPr>
        <p:spPr>
          <a:xfrm>
            <a:off x="1524000" y="3602038"/>
            <a:ext cx="9144000" cy="647233"/>
          </a:xfrm>
        </p:spPr>
        <p:txBody>
          <a:bodyPr>
            <a:normAutofit/>
          </a:bodyPr>
          <a:lstStyle/>
          <a:p>
            <a:r>
              <a:rPr lang="en-US" sz="4000" dirty="0"/>
              <a:t>Practice</a:t>
            </a:r>
          </a:p>
        </p:txBody>
      </p:sp>
    </p:spTree>
    <p:extLst>
      <p:ext uri="{BB962C8B-B14F-4D97-AF65-F5344CB8AC3E}">
        <p14:creationId xmlns:p14="http://schemas.microsoft.com/office/powerpoint/2010/main" val="3989794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6580-B990-B29A-E6B9-DFF56402FACE}"/>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E1D31D3A-82C9-660A-DCED-5453EE93BD53}"/>
              </a:ext>
            </a:extLst>
          </p:cNvPr>
          <p:cNvSpPr>
            <a:spLocks noGrp="1"/>
          </p:cNvSpPr>
          <p:nvPr>
            <p:ph idx="1"/>
          </p:nvPr>
        </p:nvSpPr>
        <p:spPr>
          <a:xfrm>
            <a:off x="838200" y="947523"/>
            <a:ext cx="6019800" cy="4938495"/>
          </a:xfrm>
        </p:spPr>
        <p:txBody>
          <a:bodyPr>
            <a:normAutofit/>
          </a:bodyPr>
          <a:lstStyle/>
          <a:p>
            <a:r>
              <a:rPr lang="en-US" sz="3600" dirty="0"/>
              <a:t>Write Overview Project</a:t>
            </a:r>
          </a:p>
          <a:p>
            <a:r>
              <a:rPr lang="en-US" sz="3600" dirty="0"/>
              <a:t>Extract the Functional  Requirements</a:t>
            </a:r>
          </a:p>
          <a:p>
            <a:r>
              <a:rPr lang="en-US" sz="3600" dirty="0"/>
              <a:t>Extract the Non-Functional  Requirements</a:t>
            </a:r>
          </a:p>
          <a:p>
            <a:r>
              <a:rPr lang="en-US" sz="3600" dirty="0"/>
              <a:t>Identify the Quality Attributes</a:t>
            </a:r>
          </a:p>
          <a:p>
            <a:r>
              <a:rPr lang="en-US" sz="3600" dirty="0"/>
              <a:t>Classify and score them</a:t>
            </a:r>
          </a:p>
        </p:txBody>
      </p:sp>
      <p:pic>
        <p:nvPicPr>
          <p:cNvPr id="5" name="Content Placeholder 3" descr="12282598707YbD6m.jpg">
            <a:extLst>
              <a:ext uri="{FF2B5EF4-FFF2-40B4-BE49-F238E27FC236}">
                <a16:creationId xmlns:a16="http://schemas.microsoft.com/office/drawing/2014/main" id="{6E2ADF63-46E6-70E1-3D2A-B5B4FE3112DF}"/>
              </a:ext>
            </a:extLst>
          </p:cNvPr>
          <p:cNvPicPr preferRelativeResize="0">
            <a:picLocks/>
          </p:cNvPicPr>
          <p:nvPr/>
        </p:nvPicPr>
        <p:blipFill>
          <a:blip r:embed="rId2" cstate="print">
            <a:clrChange>
              <a:clrFrom>
                <a:srgbClr val="FFFFFF"/>
              </a:clrFrom>
              <a:clrTo>
                <a:srgbClr val="FFFFFF">
                  <a:alpha val="0"/>
                </a:srgbClr>
              </a:clrTo>
            </a:clrChange>
          </a:blip>
          <a:stretch>
            <a:fillRect/>
          </a:stretch>
        </p:blipFill>
        <p:spPr>
          <a:xfrm>
            <a:off x="7124701" y="1005840"/>
            <a:ext cx="4572000" cy="4846320"/>
          </a:xfrm>
          <a:prstGeom prst="rect">
            <a:avLst/>
          </a:prstGeom>
        </p:spPr>
      </p:pic>
    </p:spTree>
    <p:extLst>
      <p:ext uri="{BB962C8B-B14F-4D97-AF65-F5344CB8AC3E}">
        <p14:creationId xmlns:p14="http://schemas.microsoft.com/office/powerpoint/2010/main" val="50452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Proyectos\Framework\Supports\Images\icono_ayuda_general.gif">
            <a:extLst>
              <a:ext uri="{FF2B5EF4-FFF2-40B4-BE49-F238E27FC236}">
                <a16:creationId xmlns:a16="http://schemas.microsoft.com/office/drawing/2014/main" id="{256E7B95-6707-8C61-9086-B56C5B58EABB}"/>
              </a:ext>
            </a:extLst>
          </p:cNvPr>
          <p:cNvPicPr>
            <a:picLocks noGrp="1" noChangeAspect="1" noChangeArrowheads="1"/>
          </p:cNvPicPr>
          <p:nvPr>
            <p:ph idx="4294967295"/>
          </p:nvPr>
        </p:nvPicPr>
        <p:blipFill>
          <a:blip r:embed="rId2" cstate="print">
            <a:clrChange>
              <a:clrFrom>
                <a:srgbClr val="FCFEFC"/>
              </a:clrFrom>
              <a:clrTo>
                <a:srgbClr val="FCFEFC">
                  <a:alpha val="0"/>
                </a:srgbClr>
              </a:clrTo>
            </a:clrChange>
          </a:blip>
          <a:srcRect/>
          <a:stretch>
            <a:fillRect/>
          </a:stretch>
        </p:blipFill>
        <p:spPr bwMode="auto">
          <a:xfrm>
            <a:off x="3967956" y="1300162"/>
            <a:ext cx="4256088" cy="4257675"/>
          </a:xfrm>
          <a:prstGeom prst="rect">
            <a:avLst/>
          </a:prstGeom>
          <a:noFill/>
        </p:spPr>
      </p:pic>
    </p:spTree>
    <p:extLst>
      <p:ext uri="{BB962C8B-B14F-4D97-AF65-F5344CB8AC3E}">
        <p14:creationId xmlns:p14="http://schemas.microsoft.com/office/powerpoint/2010/main" val="3921568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81A197-53D9-0979-B767-C88E38DDA030}"/>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Quality Attributes</a:t>
            </a:r>
          </a:p>
        </p:txBody>
      </p:sp>
      <p:sp>
        <p:nvSpPr>
          <p:cNvPr id="6" name="Subtitle 5">
            <a:extLst>
              <a:ext uri="{FF2B5EF4-FFF2-40B4-BE49-F238E27FC236}">
                <a16:creationId xmlns:a16="http://schemas.microsoft.com/office/drawing/2014/main" id="{0AFFA32F-4649-64FE-DE12-3549696847D3}"/>
              </a:ext>
            </a:extLst>
          </p:cNvPr>
          <p:cNvSpPr>
            <a:spLocks noGrp="1"/>
          </p:cNvSpPr>
          <p:nvPr>
            <p:ph type="subTitle" idx="1"/>
          </p:nvPr>
        </p:nvSpPr>
        <p:spPr>
          <a:xfrm>
            <a:off x="1524000" y="3602038"/>
            <a:ext cx="9144000" cy="647233"/>
          </a:xfrm>
        </p:spPr>
        <p:txBody>
          <a:bodyPr>
            <a:normAutofit/>
          </a:bodyPr>
          <a:lstStyle/>
          <a:p>
            <a:r>
              <a:rPr lang="en-US" sz="4000" dirty="0"/>
              <a:t>Definitions</a:t>
            </a:r>
          </a:p>
        </p:txBody>
      </p:sp>
    </p:spTree>
    <p:extLst>
      <p:ext uri="{BB962C8B-B14F-4D97-AF65-F5344CB8AC3E}">
        <p14:creationId xmlns:p14="http://schemas.microsoft.com/office/powerpoint/2010/main" val="133128181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A9B3-4D91-93A9-A8A9-C7031EA51CB0}"/>
              </a:ext>
            </a:extLst>
          </p:cNvPr>
          <p:cNvSpPr>
            <a:spLocks noGrp="1"/>
          </p:cNvSpPr>
          <p:nvPr>
            <p:ph type="title"/>
          </p:nvPr>
        </p:nvSpPr>
        <p:spPr/>
        <p:txBody>
          <a:bodyPr>
            <a:normAutofit fontScale="90000"/>
          </a:bodyPr>
          <a:lstStyle/>
          <a:p>
            <a:r>
              <a:rPr lang="en-US" dirty="0"/>
              <a:t>Requirements</a:t>
            </a:r>
          </a:p>
        </p:txBody>
      </p:sp>
      <p:sp>
        <p:nvSpPr>
          <p:cNvPr id="3" name="Text Placeholder 2">
            <a:extLst>
              <a:ext uri="{FF2B5EF4-FFF2-40B4-BE49-F238E27FC236}">
                <a16:creationId xmlns:a16="http://schemas.microsoft.com/office/drawing/2014/main" id="{B8701003-7811-E073-5F1E-E94AFEFDC6ED}"/>
              </a:ext>
            </a:extLst>
          </p:cNvPr>
          <p:cNvSpPr>
            <a:spLocks noGrp="1"/>
          </p:cNvSpPr>
          <p:nvPr>
            <p:ph idx="1"/>
          </p:nvPr>
        </p:nvSpPr>
        <p:spPr/>
        <p:txBody>
          <a:bodyPr/>
          <a:lstStyle/>
          <a:p>
            <a:r>
              <a:rPr lang="en-US" dirty="0"/>
              <a:t>Functional</a:t>
            </a:r>
          </a:p>
          <a:p>
            <a:r>
              <a:rPr lang="en-US" dirty="0"/>
              <a:t>Non Functional</a:t>
            </a:r>
          </a:p>
        </p:txBody>
      </p:sp>
      <p:pic>
        <p:nvPicPr>
          <p:cNvPr id="5" name="Picture 4">
            <a:extLst>
              <a:ext uri="{FF2B5EF4-FFF2-40B4-BE49-F238E27FC236}">
                <a16:creationId xmlns:a16="http://schemas.microsoft.com/office/drawing/2014/main" id="{72B82E2B-CCF2-636A-8242-68BE5FB50E8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41058" y="971982"/>
            <a:ext cx="8497421" cy="5667375"/>
          </a:xfrm>
          <a:prstGeom prst="rect">
            <a:avLst/>
          </a:prstGeom>
        </p:spPr>
      </p:pic>
      <p:pic>
        <p:nvPicPr>
          <p:cNvPr id="4" name="Recorded Sound">
            <a:hlinkClick r:id="" action="ppaction://media"/>
            <a:extLst>
              <a:ext uri="{FF2B5EF4-FFF2-40B4-BE49-F238E27FC236}">
                <a16:creationId xmlns:a16="http://schemas.microsoft.com/office/drawing/2014/main" id="{A4972062-996E-5A52-FA06-7EBFF7A935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16140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B26F278-822B-A8F5-1450-EB32644EE192}"/>
              </a:ext>
            </a:extLst>
          </p:cNvPr>
          <p:cNvSpPr>
            <a:spLocks noGrp="1"/>
          </p:cNvSpPr>
          <p:nvPr>
            <p:ph type="subTitle" idx="1"/>
          </p:nvPr>
        </p:nvSpPr>
        <p:spPr>
          <a:xfrm>
            <a:off x="789406" y="1129938"/>
            <a:ext cx="10998925" cy="4598124"/>
          </a:xfrm>
        </p:spPr>
        <p:txBody>
          <a:bodyPr>
            <a:normAutofit/>
          </a:bodyPr>
          <a:lstStyle/>
          <a:p>
            <a:pPr marL="457200" indent="-457200" algn="l">
              <a:buFont typeface="Arial" panose="020B0604020202020204" pitchFamily="34" charset="0"/>
              <a:buChar char="•"/>
            </a:pPr>
            <a:r>
              <a:rPr lang="en-US" sz="3200" b="1" dirty="0">
                <a:solidFill>
                  <a:schemeClr val="accent1"/>
                </a:solidFill>
              </a:rPr>
              <a:t>Functional Requirements</a:t>
            </a:r>
          </a:p>
          <a:p>
            <a:pPr lvl="1" algn="l"/>
            <a:r>
              <a:rPr lang="en-US" sz="2400" dirty="0"/>
              <a:t>Functional requirements are product features or functions that developers must implement to enable users to perform their tasks. </a:t>
            </a:r>
          </a:p>
          <a:p>
            <a:pPr marL="457200" indent="-457200" algn="l">
              <a:buFont typeface="Arial" panose="020B0604020202020204" pitchFamily="34" charset="0"/>
              <a:buChar char="•"/>
            </a:pPr>
            <a:r>
              <a:rPr lang="en-US" sz="3200" dirty="0">
                <a:solidFill>
                  <a:schemeClr val="accent6"/>
                </a:solidFill>
              </a:rPr>
              <a:t>Examples</a:t>
            </a:r>
            <a:r>
              <a:rPr lang="en-US" sz="3200" dirty="0"/>
              <a:t>:</a:t>
            </a:r>
          </a:p>
          <a:p>
            <a:pPr marL="800100" lvl="1" indent="-342900" algn="l">
              <a:buFont typeface="Arial" panose="020B0604020202020204" pitchFamily="34" charset="0"/>
              <a:buChar char="•"/>
            </a:pPr>
            <a:r>
              <a:rPr lang="en-US" sz="2400" dirty="0"/>
              <a:t>The system sends an approval request after the user enters personal information.</a:t>
            </a:r>
          </a:p>
          <a:p>
            <a:pPr marL="800100" lvl="1" indent="-342900" algn="l">
              <a:buFont typeface="Arial" panose="020B0604020202020204" pitchFamily="34" charset="0"/>
              <a:buChar char="•"/>
            </a:pPr>
            <a:r>
              <a:rPr lang="en-US" sz="2400" dirty="0"/>
              <a:t>A search feature allows a user to hunt among various invoices if they want to credit an issued invoice.</a:t>
            </a:r>
          </a:p>
          <a:p>
            <a:pPr marL="800100" lvl="1" indent="-342900" algn="l">
              <a:buFont typeface="Arial" panose="020B0604020202020204" pitchFamily="34" charset="0"/>
              <a:buChar char="•"/>
            </a:pPr>
            <a:r>
              <a:rPr lang="en-US" sz="2400" dirty="0"/>
              <a:t>The system sends a confirmation email when a new user account is created.</a:t>
            </a:r>
          </a:p>
        </p:txBody>
      </p:sp>
      <p:sp>
        <p:nvSpPr>
          <p:cNvPr id="7" name="Title 1">
            <a:extLst>
              <a:ext uri="{FF2B5EF4-FFF2-40B4-BE49-F238E27FC236}">
                <a16:creationId xmlns:a16="http://schemas.microsoft.com/office/drawing/2014/main" id="{70773C91-AE0A-FCA1-509C-DDBA20605BBD}"/>
              </a:ext>
            </a:extLst>
          </p:cNvPr>
          <p:cNvSpPr txBox="1">
            <a:spLocks/>
          </p:cNvSpPr>
          <p:nvPr/>
        </p:nvSpPr>
        <p:spPr>
          <a:xfrm>
            <a:off x="838200" y="136525"/>
            <a:ext cx="10515600" cy="67447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300" b="1" dirty="0">
                <a:solidFill>
                  <a:schemeClr val="accent2"/>
                </a:solidFill>
                <a:latin typeface="+mn-lt"/>
                <a:ea typeface="Calibri" panose="020F0502020204030204" pitchFamily="34" charset="0"/>
                <a:cs typeface="Calibri" panose="020F0502020204030204" pitchFamily="34" charset="0"/>
              </a:rPr>
              <a:t>Requirements</a:t>
            </a:r>
          </a:p>
        </p:txBody>
      </p:sp>
    </p:spTree>
    <p:extLst>
      <p:ext uri="{BB962C8B-B14F-4D97-AF65-F5344CB8AC3E}">
        <p14:creationId xmlns:p14="http://schemas.microsoft.com/office/powerpoint/2010/main" val="2025394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B685-7B87-626C-06A1-A05EB4AD2502}"/>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A6B596A3-02B8-BB49-322E-364FB74BF8FB}"/>
              </a:ext>
            </a:extLst>
          </p:cNvPr>
          <p:cNvSpPr>
            <a:spLocks noGrp="1"/>
          </p:cNvSpPr>
          <p:nvPr>
            <p:ph idx="1"/>
          </p:nvPr>
        </p:nvSpPr>
        <p:spPr/>
        <p:txBody>
          <a:bodyPr>
            <a:normAutofit/>
          </a:bodyPr>
          <a:lstStyle/>
          <a:p>
            <a:r>
              <a:rPr lang="en-US" dirty="0">
                <a:solidFill>
                  <a:srgbClr val="7030A0"/>
                </a:solidFill>
              </a:rPr>
              <a:t>Non-Functional Requirements</a:t>
            </a:r>
          </a:p>
          <a:p>
            <a:pPr lvl="1"/>
            <a:r>
              <a:rPr lang="en-US" dirty="0"/>
              <a:t>Non-functional requirements (NFRs) define the criteria that are used to evaluate the whole system, but not for a specific behavior, and are also called quality attributes and described in detail in architectural specifications.</a:t>
            </a:r>
          </a:p>
          <a:p>
            <a:r>
              <a:rPr lang="en-US" dirty="0">
                <a:solidFill>
                  <a:srgbClr val="00B0F0"/>
                </a:solidFill>
              </a:rPr>
              <a:t>All NFRs can be divided into two main categories:</a:t>
            </a:r>
          </a:p>
          <a:p>
            <a:pPr lvl="1"/>
            <a:r>
              <a:rPr lang="en-US" dirty="0"/>
              <a:t>NFRs that affect system behavior, design, and user interface during work.</a:t>
            </a:r>
          </a:p>
          <a:p>
            <a:pPr lvl="1"/>
            <a:r>
              <a:rPr lang="en-US" dirty="0"/>
              <a:t>NFRs that affect the development and support of the system.</a:t>
            </a:r>
          </a:p>
          <a:p>
            <a:r>
              <a:rPr lang="en-US" dirty="0">
                <a:solidFill>
                  <a:schemeClr val="accent6"/>
                </a:solidFill>
              </a:rPr>
              <a:t>Examples:</a:t>
            </a:r>
          </a:p>
          <a:p>
            <a:pPr lvl="1"/>
            <a:r>
              <a:rPr lang="en-US" dirty="0"/>
              <a:t>The website pages should load in 3 seconds with the total number of simultaneous users &lt;5 thousand.</a:t>
            </a:r>
          </a:p>
          <a:p>
            <a:pPr lvl="1"/>
            <a:r>
              <a:rPr lang="en-US" dirty="0"/>
              <a:t>The system should be able to handle 20 million users without performance deterioration.</a:t>
            </a:r>
          </a:p>
        </p:txBody>
      </p:sp>
    </p:spTree>
    <p:extLst>
      <p:ext uri="{BB962C8B-B14F-4D97-AF65-F5344CB8AC3E}">
        <p14:creationId xmlns:p14="http://schemas.microsoft.com/office/powerpoint/2010/main" val="3098123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B685-7B87-626C-06A1-A05EB4AD2502}"/>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A6B596A3-02B8-BB49-322E-364FB74BF8FB}"/>
              </a:ext>
            </a:extLst>
          </p:cNvPr>
          <p:cNvSpPr>
            <a:spLocks noGrp="1"/>
          </p:cNvSpPr>
          <p:nvPr>
            <p:ph idx="1"/>
          </p:nvPr>
        </p:nvSpPr>
        <p:spPr/>
        <p:txBody>
          <a:bodyPr>
            <a:normAutofit/>
          </a:bodyPr>
          <a:lstStyle/>
          <a:p>
            <a:r>
              <a:rPr lang="en-US" dirty="0"/>
              <a:t>Functional vs Non-Functional Requirements</a:t>
            </a:r>
          </a:p>
        </p:txBody>
      </p:sp>
      <p:graphicFrame>
        <p:nvGraphicFramePr>
          <p:cNvPr id="6" name="Table 5">
            <a:extLst>
              <a:ext uri="{FF2B5EF4-FFF2-40B4-BE49-F238E27FC236}">
                <a16:creationId xmlns:a16="http://schemas.microsoft.com/office/drawing/2014/main" id="{809D05F1-2C77-9FA4-B54E-911AC519E8B4}"/>
              </a:ext>
            </a:extLst>
          </p:cNvPr>
          <p:cNvGraphicFramePr>
            <a:graphicFrameLocks noGrp="1"/>
          </p:cNvGraphicFramePr>
          <p:nvPr>
            <p:extLst>
              <p:ext uri="{D42A27DB-BD31-4B8C-83A1-F6EECF244321}">
                <p14:modId xmlns:p14="http://schemas.microsoft.com/office/powerpoint/2010/main" val="3544738515"/>
              </p:ext>
            </p:extLst>
          </p:nvPr>
        </p:nvGraphicFramePr>
        <p:xfrm>
          <a:off x="594360" y="1444751"/>
          <a:ext cx="10524744" cy="5312928"/>
        </p:xfrm>
        <a:graphic>
          <a:graphicData uri="http://schemas.openxmlformats.org/drawingml/2006/table">
            <a:tbl>
              <a:tblPr/>
              <a:tblGrid>
                <a:gridCol w="1625952">
                  <a:extLst>
                    <a:ext uri="{9D8B030D-6E8A-4147-A177-3AD203B41FA5}">
                      <a16:colId xmlns:a16="http://schemas.microsoft.com/office/drawing/2014/main" val="1535860927"/>
                    </a:ext>
                  </a:extLst>
                </a:gridCol>
                <a:gridCol w="3976991">
                  <a:extLst>
                    <a:ext uri="{9D8B030D-6E8A-4147-A177-3AD203B41FA5}">
                      <a16:colId xmlns:a16="http://schemas.microsoft.com/office/drawing/2014/main" val="2718809665"/>
                    </a:ext>
                  </a:extLst>
                </a:gridCol>
                <a:gridCol w="4921801">
                  <a:extLst>
                    <a:ext uri="{9D8B030D-6E8A-4147-A177-3AD203B41FA5}">
                      <a16:colId xmlns:a16="http://schemas.microsoft.com/office/drawing/2014/main" val="3735503975"/>
                    </a:ext>
                  </a:extLst>
                </a:gridCol>
              </a:tblGrid>
              <a:tr h="442744">
                <a:tc>
                  <a:txBody>
                    <a:bodyPr/>
                    <a:lstStyle/>
                    <a:p>
                      <a:pPr algn="ctr" fontAlgn="ctr"/>
                      <a:r>
                        <a:rPr lang="en-US" sz="1800" b="1" i="0" u="none" strike="noStrike" dirty="0">
                          <a:solidFill>
                            <a:srgbClr val="FFFFFF"/>
                          </a:solidFill>
                          <a:effectLst/>
                          <a:latin typeface="Calibri" panose="020F0502020204030204" pitchFamily="34" charset="0"/>
                        </a:rPr>
                        <a:t>Category</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800" b="1" i="0" u="none" strike="noStrike" dirty="0">
                          <a:solidFill>
                            <a:srgbClr val="FFFFFF"/>
                          </a:solidFill>
                          <a:effectLst/>
                          <a:latin typeface="Calibri" panose="020F0502020204030204" pitchFamily="34" charset="0"/>
                        </a:rPr>
                        <a:t>Functional Requirements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800" b="1" i="0" u="none" strike="noStrike" dirty="0">
                          <a:solidFill>
                            <a:srgbClr val="FFFFFF"/>
                          </a:solidFill>
                          <a:effectLst/>
                          <a:latin typeface="Calibri" panose="020F0502020204030204" pitchFamily="34" charset="0"/>
                        </a:rPr>
                        <a:t>Non-Functional Requirements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1783932552"/>
                  </a:ext>
                </a:extLst>
              </a:tr>
              <a:tr h="442744">
                <a:tc>
                  <a:txBody>
                    <a:bodyPr/>
                    <a:lstStyle/>
                    <a:p>
                      <a:pPr algn="ctr" fontAlgn="ctr"/>
                      <a:r>
                        <a:rPr lang="en-US" sz="1800" b="1" i="0" u="none" strike="noStrike" dirty="0">
                          <a:solidFill>
                            <a:srgbClr val="FFFFFF"/>
                          </a:solidFill>
                          <a:effectLst/>
                          <a:latin typeface="Calibri" panose="020F0502020204030204" pitchFamily="34" charset="0"/>
                        </a:rPr>
                        <a:t>Objective</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Describe what the product does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dirty="0">
                          <a:solidFill>
                            <a:srgbClr val="000000"/>
                          </a:solidFill>
                          <a:effectLst/>
                          <a:latin typeface="Calibri" panose="020F0502020204030204" pitchFamily="34" charset="0"/>
                        </a:rPr>
                        <a:t>Describe how the product works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029473648"/>
                  </a:ext>
                </a:extLst>
              </a:tr>
              <a:tr h="442744">
                <a:tc>
                  <a:txBody>
                    <a:bodyPr/>
                    <a:lstStyle/>
                    <a:p>
                      <a:pPr algn="ctr" fontAlgn="ctr"/>
                      <a:r>
                        <a:rPr lang="en-US" sz="1800" b="1" i="0" u="none" strike="noStrike" dirty="0">
                          <a:solidFill>
                            <a:srgbClr val="FFFFFF"/>
                          </a:solidFill>
                          <a:effectLst/>
                          <a:latin typeface="Calibri" panose="020F0502020204030204" pitchFamily="34" charset="0"/>
                        </a:rPr>
                        <a:t>End Result</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Define product features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Define product Properties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265600635"/>
                  </a:ext>
                </a:extLst>
              </a:tr>
              <a:tr h="442744">
                <a:tc>
                  <a:txBody>
                    <a:bodyPr/>
                    <a:lstStyle/>
                    <a:p>
                      <a:pPr algn="ctr" fontAlgn="ctr"/>
                      <a:r>
                        <a:rPr lang="en-US" sz="1800" b="1" i="0" u="none" strike="noStrike" dirty="0">
                          <a:solidFill>
                            <a:srgbClr val="FFFFFF"/>
                          </a:solidFill>
                          <a:effectLst/>
                          <a:latin typeface="Calibri" panose="020F0502020204030204" pitchFamily="34" charset="0"/>
                        </a:rPr>
                        <a:t>Focus</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Focus on user requirements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000000"/>
                          </a:solidFill>
                          <a:effectLst/>
                          <a:latin typeface="Calibri" panose="020F0502020204030204" pitchFamily="34" charset="0"/>
                        </a:rPr>
                        <a:t>Focus on user expectations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07978219"/>
                  </a:ext>
                </a:extLst>
              </a:tr>
              <a:tr h="442744">
                <a:tc>
                  <a:txBody>
                    <a:bodyPr/>
                    <a:lstStyle/>
                    <a:p>
                      <a:pPr algn="ctr" fontAlgn="ctr"/>
                      <a:r>
                        <a:rPr lang="en-US" sz="1800" b="1" i="0" u="none" strike="noStrike">
                          <a:solidFill>
                            <a:srgbClr val="FFFFFF"/>
                          </a:solidFill>
                          <a:effectLst/>
                          <a:latin typeface="Calibri" panose="020F0502020204030204" pitchFamily="34" charset="0"/>
                        </a:rPr>
                        <a:t>Documentation</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Captured in use case</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Captured as a quality attribute</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279608290"/>
                  </a:ext>
                </a:extLst>
              </a:tr>
              <a:tr h="442744">
                <a:tc>
                  <a:txBody>
                    <a:bodyPr/>
                    <a:lstStyle/>
                    <a:p>
                      <a:pPr algn="ctr" fontAlgn="ctr"/>
                      <a:r>
                        <a:rPr lang="en-US" sz="1800" b="1" i="0" u="none" strike="noStrike">
                          <a:solidFill>
                            <a:srgbClr val="FFFFFF"/>
                          </a:solidFill>
                          <a:effectLst/>
                          <a:latin typeface="Calibri" panose="020F0502020204030204" pitchFamily="34" charset="0"/>
                        </a:rPr>
                        <a:t>Essentiality</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They are mandatory</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dirty="0">
                          <a:solidFill>
                            <a:srgbClr val="000000"/>
                          </a:solidFill>
                          <a:effectLst/>
                          <a:latin typeface="Calibri" panose="020F0502020204030204" pitchFamily="34" charset="0"/>
                        </a:rPr>
                        <a:t>They are not mandatory but desirable</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074193478"/>
                  </a:ext>
                </a:extLst>
              </a:tr>
              <a:tr h="885488">
                <a:tc>
                  <a:txBody>
                    <a:bodyPr/>
                    <a:lstStyle/>
                    <a:p>
                      <a:pPr algn="ctr" fontAlgn="ctr"/>
                      <a:r>
                        <a:rPr lang="en-US" sz="1800" b="1" i="0" u="none" strike="noStrike">
                          <a:solidFill>
                            <a:srgbClr val="FFFFFF"/>
                          </a:solidFill>
                          <a:effectLst/>
                          <a:latin typeface="Calibri" panose="020F0502020204030204" pitchFamily="34" charset="0"/>
                        </a:rPr>
                        <a:t>Origin Type</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Usually defined by user</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Usually defined by developers or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other tech expert</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36270625"/>
                  </a:ext>
                </a:extLst>
              </a:tr>
              <a:tr h="885488">
                <a:tc>
                  <a:txBody>
                    <a:bodyPr/>
                    <a:lstStyle/>
                    <a:p>
                      <a:pPr algn="ctr" fontAlgn="ctr"/>
                      <a:r>
                        <a:rPr lang="en-US" sz="1800" b="1" i="0" u="none" strike="noStrike">
                          <a:solidFill>
                            <a:srgbClr val="FFFFFF"/>
                          </a:solidFill>
                          <a:effectLst/>
                          <a:latin typeface="Calibri" panose="020F0502020204030204" pitchFamily="34" charset="0"/>
                        </a:rPr>
                        <a:t>Testing</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Component, API, UI Testing, etc.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Tested before nonfunctional testing</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dirty="0">
                          <a:solidFill>
                            <a:srgbClr val="000000"/>
                          </a:solidFill>
                          <a:effectLst/>
                          <a:latin typeface="Calibri" panose="020F0502020204030204" pitchFamily="34" charset="0"/>
                        </a:rPr>
                        <a:t>Performance, usability, security testing, etc.</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Tested after functional testing</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247272389"/>
                  </a:ext>
                </a:extLst>
              </a:tr>
              <a:tr h="885488">
                <a:tc>
                  <a:txBody>
                    <a:bodyPr/>
                    <a:lstStyle/>
                    <a:p>
                      <a:pPr algn="ctr" fontAlgn="ctr"/>
                      <a:r>
                        <a:rPr lang="en-US" sz="1800" b="1" i="0" u="none" strike="noStrike">
                          <a:solidFill>
                            <a:srgbClr val="FFFFFF"/>
                          </a:solidFill>
                          <a:effectLst/>
                          <a:latin typeface="Calibri" panose="020F0502020204030204" pitchFamily="34" charset="0"/>
                        </a:rPr>
                        <a:t>Types</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External Interface, authentication,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authorization levels, business rules, etc.</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Usability, reliability, scalability,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performance, etc.</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06467026"/>
                  </a:ext>
                </a:extLst>
              </a:tr>
            </a:tbl>
          </a:graphicData>
        </a:graphic>
      </p:graphicFrame>
    </p:spTree>
    <p:extLst>
      <p:ext uri="{BB962C8B-B14F-4D97-AF65-F5344CB8AC3E}">
        <p14:creationId xmlns:p14="http://schemas.microsoft.com/office/powerpoint/2010/main" val="888773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228C-067E-C6EE-01C1-3557E718E1FE}"/>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ED343D63-A3B1-4195-9E66-B75492942316}"/>
              </a:ext>
            </a:extLst>
          </p:cNvPr>
          <p:cNvSpPr>
            <a:spLocks noGrp="1"/>
          </p:cNvSpPr>
          <p:nvPr>
            <p:ph idx="1"/>
          </p:nvPr>
        </p:nvSpPr>
        <p:spPr/>
        <p:txBody>
          <a:bodyPr>
            <a:normAutofit lnSpcReduction="10000"/>
          </a:bodyPr>
          <a:lstStyle/>
          <a:p>
            <a:r>
              <a:rPr lang="en-US" sz="3600" dirty="0"/>
              <a:t>A Quality Attribute is a property of a software system that determines its usefulness and success from the client and business standpoint. </a:t>
            </a:r>
          </a:p>
          <a:p>
            <a:pPr marL="0" indent="0">
              <a:buNone/>
            </a:pPr>
            <a:endParaRPr lang="en-US" sz="3600" dirty="0"/>
          </a:p>
          <a:p>
            <a:r>
              <a:rPr lang="en-US" sz="3600" dirty="0"/>
              <a:t>A quality attribute acts as the driver for a software system. </a:t>
            </a:r>
          </a:p>
          <a:p>
            <a:pPr marL="0" indent="0">
              <a:buNone/>
            </a:pPr>
            <a:endParaRPr lang="en-US" sz="3600" dirty="0"/>
          </a:p>
          <a:p>
            <a:r>
              <a:rPr lang="en-US" sz="3600" b="1" dirty="0">
                <a:solidFill>
                  <a:srgbClr val="C00000"/>
                </a:solidFill>
              </a:rPr>
              <a:t>But are there any software systems without QA defined? </a:t>
            </a:r>
          </a:p>
        </p:txBody>
      </p:sp>
      <p:sp>
        <p:nvSpPr>
          <p:cNvPr id="7" name="TextBox 6">
            <a:extLst>
              <a:ext uri="{FF2B5EF4-FFF2-40B4-BE49-F238E27FC236}">
                <a16:creationId xmlns:a16="http://schemas.microsoft.com/office/drawing/2014/main" id="{D8B7DA9B-0A18-035B-6E55-BF7769C23F21}"/>
              </a:ext>
            </a:extLst>
          </p:cNvPr>
          <p:cNvSpPr txBox="1"/>
          <p:nvPr/>
        </p:nvSpPr>
        <p:spPr>
          <a:xfrm>
            <a:off x="7343414" y="40031"/>
            <a:ext cx="2740558" cy="769441"/>
          </a:xfrm>
          <a:prstGeom prst="rect">
            <a:avLst/>
          </a:prstGeom>
          <a:noFill/>
        </p:spPr>
        <p:txBody>
          <a:bodyPr wrap="none" rtlCol="0">
            <a:spAutoFit/>
          </a:bodyPr>
          <a:lstStyle/>
          <a:p>
            <a:r>
              <a:rPr lang="en-US" sz="4400" b="1" dirty="0">
                <a:solidFill>
                  <a:schemeClr val="accent1"/>
                </a:solidFill>
              </a:rPr>
              <a:t>Definitions</a:t>
            </a:r>
          </a:p>
        </p:txBody>
      </p:sp>
    </p:spTree>
    <p:extLst>
      <p:ext uri="{BB962C8B-B14F-4D97-AF65-F5344CB8AC3E}">
        <p14:creationId xmlns:p14="http://schemas.microsoft.com/office/powerpoint/2010/main" val="1536634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A9B3-4D91-93A9-A8A9-C7031EA51CB0}"/>
              </a:ext>
            </a:extLst>
          </p:cNvPr>
          <p:cNvSpPr>
            <a:spLocks noGrp="1"/>
          </p:cNvSpPr>
          <p:nvPr>
            <p:ph type="title"/>
          </p:nvPr>
        </p:nvSpPr>
        <p:spPr/>
        <p:txBody>
          <a:bodyPr>
            <a:normAutofit fontScale="90000"/>
          </a:bodyPr>
          <a:lstStyle/>
          <a:p>
            <a:r>
              <a:rPr lang="en-US" dirty="0"/>
              <a:t>Quality Attributes</a:t>
            </a:r>
          </a:p>
        </p:txBody>
      </p:sp>
      <p:pic>
        <p:nvPicPr>
          <p:cNvPr id="3074" name="Picture 2">
            <a:extLst>
              <a:ext uri="{FF2B5EF4-FFF2-40B4-BE49-F238E27FC236}">
                <a16:creationId xmlns:a16="http://schemas.microsoft.com/office/drawing/2014/main" id="{DC93CECA-F865-C8F5-FF8A-7B3C6706707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84378" y="1178627"/>
            <a:ext cx="6333770" cy="49387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F3C361-8E4D-81BC-7D2C-DB33BE2A948C}"/>
              </a:ext>
            </a:extLst>
          </p:cNvPr>
          <p:cNvSpPr txBox="1"/>
          <p:nvPr/>
        </p:nvSpPr>
        <p:spPr>
          <a:xfrm>
            <a:off x="7201482" y="1909046"/>
            <a:ext cx="4823679" cy="3477875"/>
          </a:xfrm>
          <a:prstGeom prst="rect">
            <a:avLst/>
          </a:prstGeom>
          <a:noFill/>
        </p:spPr>
        <p:txBody>
          <a:bodyPr wrap="square">
            <a:spAutoFit/>
          </a:bodyPr>
          <a:lstStyle/>
          <a:p>
            <a:r>
              <a:rPr lang="en-US" sz="4400" dirty="0">
                <a:solidFill>
                  <a:schemeClr val="accent1"/>
                </a:solidFill>
              </a:rPr>
              <a:t>The customer will never know what he wants, but he will always know what he does not want.</a:t>
            </a:r>
          </a:p>
        </p:txBody>
      </p:sp>
    </p:spTree>
    <p:extLst>
      <p:ext uri="{BB962C8B-B14F-4D97-AF65-F5344CB8AC3E}">
        <p14:creationId xmlns:p14="http://schemas.microsoft.com/office/powerpoint/2010/main" val="3532220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SoftwareArchitecture-01-Fundamentals</Template>
  <TotalTime>2388</TotalTime>
  <Words>5617</Words>
  <Application>Microsoft Office PowerPoint</Application>
  <PresentationFormat>Widescreen</PresentationFormat>
  <Paragraphs>486</Paragraphs>
  <Slides>28</Slides>
  <Notes>17</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28</vt:i4>
      </vt:variant>
    </vt:vector>
  </HeadingPairs>
  <TitlesOfParts>
    <vt:vector size="41" baseType="lpstr">
      <vt:lpstr>Arial</vt:lpstr>
      <vt:lpstr>Avenir Black</vt:lpstr>
      <vt:lpstr>Avenir Medium</vt:lpstr>
      <vt:lpstr>Britannic Bold</vt:lpstr>
      <vt:lpstr>Calibri</vt:lpstr>
      <vt:lpstr>Calibri Light</vt:lpstr>
      <vt:lpstr>Calisto MT</vt:lpstr>
      <vt:lpstr>Helvetica Neue</vt:lpstr>
      <vt:lpstr>Segoe UI</vt:lpstr>
      <vt:lpstr>source-serif-pro</vt:lpstr>
      <vt:lpstr>Wingdings</vt:lpstr>
      <vt:lpstr>Office Theme</vt:lpstr>
      <vt:lpstr>1_Office Theme</vt:lpstr>
      <vt:lpstr>PowerPoint Presentation</vt:lpstr>
      <vt:lpstr>The good software, like wine, takes time</vt:lpstr>
      <vt:lpstr>Quality Attributes</vt:lpstr>
      <vt:lpstr>Requirements</vt:lpstr>
      <vt:lpstr>PowerPoint Presentation</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Knowledge</vt:lpstr>
      <vt:lpstr>Quality Attributes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Attributes</dc:title>
  <dc:creator>Julio Cesar Robles Uribe</dc:creator>
  <cp:lastModifiedBy>Julio Cesar Robles Uribe</cp:lastModifiedBy>
  <cp:revision>77</cp:revision>
  <dcterms:created xsi:type="dcterms:W3CDTF">2023-06-06T19:22:18Z</dcterms:created>
  <dcterms:modified xsi:type="dcterms:W3CDTF">2025-04-09T10:25:37Z</dcterms:modified>
</cp:coreProperties>
</file>